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54" r:id="rId5"/>
  </p:sldMasterIdLst>
  <p:notesMasterIdLst>
    <p:notesMasterId r:id="rId83"/>
  </p:notesMasterIdLst>
  <p:handoutMasterIdLst>
    <p:handoutMasterId r:id="rId84"/>
  </p:handoutMasterIdLst>
  <p:sldIdLst>
    <p:sldId id="919" r:id="rId6"/>
    <p:sldId id="1096" r:id="rId7"/>
    <p:sldId id="1239" r:id="rId8"/>
    <p:sldId id="1099" r:id="rId9"/>
    <p:sldId id="1246" r:id="rId10"/>
    <p:sldId id="1251" r:id="rId11"/>
    <p:sldId id="1122" r:id="rId12"/>
    <p:sldId id="1176" r:id="rId13"/>
    <p:sldId id="1248" r:id="rId14"/>
    <p:sldId id="1254" r:id="rId15"/>
    <p:sldId id="1256" r:id="rId16"/>
    <p:sldId id="1258" r:id="rId17"/>
    <p:sldId id="1250" r:id="rId18"/>
    <p:sldId id="1134" r:id="rId19"/>
    <p:sldId id="1135" r:id="rId20"/>
    <p:sldId id="1136" r:id="rId21"/>
    <p:sldId id="1138" r:id="rId22"/>
    <p:sldId id="1137" r:id="rId23"/>
    <p:sldId id="1252" r:id="rId24"/>
    <p:sldId id="1934" r:id="rId25"/>
    <p:sldId id="1935" r:id="rId26"/>
    <p:sldId id="1936" r:id="rId27"/>
    <p:sldId id="1253" r:id="rId28"/>
    <p:sldId id="1221" r:id="rId29"/>
    <p:sldId id="1240" r:id="rId30"/>
    <p:sldId id="1151" r:id="rId31"/>
    <p:sldId id="1169" r:id="rId32"/>
    <p:sldId id="1231" r:id="rId33"/>
    <p:sldId id="1241" r:id="rId34"/>
    <p:sldId id="1242" r:id="rId35"/>
    <p:sldId id="1218" r:id="rId36"/>
    <p:sldId id="1220" r:id="rId37"/>
    <p:sldId id="1217" r:id="rId38"/>
    <p:sldId id="1215" r:id="rId39"/>
    <p:sldId id="1216" r:id="rId40"/>
    <p:sldId id="1237" r:id="rId41"/>
    <p:sldId id="1230" r:id="rId42"/>
    <p:sldId id="1243" r:id="rId43"/>
    <p:sldId id="1222" r:id="rId44"/>
    <p:sldId id="1244" r:id="rId45"/>
    <p:sldId id="286" r:id="rId46"/>
    <p:sldId id="1232" r:id="rId47"/>
    <p:sldId id="1255" r:id="rId48"/>
    <p:sldId id="1196" r:id="rId49"/>
    <p:sldId id="1161" r:id="rId50"/>
    <p:sldId id="1199" r:id="rId51"/>
    <p:sldId id="1200" r:id="rId52"/>
    <p:sldId id="1201" r:id="rId53"/>
    <p:sldId id="1203" r:id="rId54"/>
    <p:sldId id="1214" r:id="rId55"/>
    <p:sldId id="1180" r:id="rId56"/>
    <p:sldId id="1127" r:id="rId57"/>
    <p:sldId id="1126" r:id="rId58"/>
    <p:sldId id="1204" r:id="rId59"/>
    <p:sldId id="1185" r:id="rId60"/>
    <p:sldId id="1183" r:id="rId61"/>
    <p:sldId id="1186" r:id="rId62"/>
    <p:sldId id="1187" r:id="rId63"/>
    <p:sldId id="1195" r:id="rId64"/>
    <p:sldId id="1188" r:id="rId65"/>
    <p:sldId id="1189" r:id="rId66"/>
    <p:sldId id="1190" r:id="rId67"/>
    <p:sldId id="1087" r:id="rId68"/>
    <p:sldId id="1937" r:id="rId69"/>
    <p:sldId id="1106" r:id="rId70"/>
    <p:sldId id="1174" r:id="rId71"/>
    <p:sldId id="1207" r:id="rId72"/>
    <p:sldId id="1233" r:id="rId73"/>
    <p:sldId id="1210" r:id="rId74"/>
    <p:sldId id="1206" r:id="rId75"/>
    <p:sldId id="1238" r:id="rId76"/>
    <p:sldId id="1234" r:id="rId77"/>
    <p:sldId id="999" r:id="rId78"/>
    <p:sldId id="1156" r:id="rId79"/>
    <p:sldId id="1226" r:id="rId80"/>
    <p:sldId id="1205" r:id="rId81"/>
    <p:sldId id="1236" r:id="rId82"/>
  </p:sldIdLst>
  <p:sldSz cx="12192000" cy="6858000"/>
  <p:notesSz cx="6858000" cy="9144000"/>
  <p:embeddedFontLst>
    <p:embeddedFont>
      <p:font typeface="Calibri" panose="020F0502020204030204" pitchFamily="34" charset="0"/>
      <p:regular r:id="rId85"/>
      <p:bold r:id="rId86"/>
      <p:italic r:id="rId87"/>
      <p:boldItalic r:id="rId88"/>
    </p:embeddedFont>
    <p:embeddedFont>
      <p:font typeface="Consolas" panose="020B0609020204030204" pitchFamily="49" charset="0"/>
      <p:regular r:id="rId89"/>
      <p:bold r:id="rId90"/>
      <p:italic r:id="rId91"/>
      <p:boldItalic r:id="rId92"/>
    </p:embeddedFont>
    <p:embeddedFont>
      <p:font typeface="Lucida Console" panose="020B0609040504020204" pitchFamily="49" charset="0"/>
      <p:regular r:id="rId93"/>
    </p:embeddedFont>
    <p:embeddedFont>
      <p:font typeface="Open Sans" panose="020B0604020202020204" charset="0"/>
      <p:regular r:id="rId94"/>
      <p:bold r:id="rId95"/>
      <p:italic r:id="rId96"/>
      <p:boldItalic r:id="rId97"/>
    </p:embeddedFont>
    <p:embeddedFont>
      <p:font typeface="Segoe Light" panose="020B0604020202020204" charset="0"/>
      <p:regular r:id="rId98"/>
      <p:italic r:id="rId99"/>
    </p:embeddedFont>
    <p:embeddedFont>
      <p:font typeface="Segoe UI" panose="020B0502040204020203" pitchFamily="34" charset="0"/>
      <p:regular r:id="rId100"/>
      <p:bold r:id="rId101"/>
      <p:italic r:id="rId102"/>
      <p:boldItalic r:id="rId103"/>
    </p:embeddedFont>
    <p:embeddedFont>
      <p:font typeface="Segoe UI Light" panose="020B0502040204020203" pitchFamily="34" charset="0"/>
      <p:regular r:id="rId104"/>
      <p:italic r:id="rId105"/>
    </p:embeddedFont>
    <p:embeddedFont>
      <p:font typeface="Tw Cen MT" panose="020B0602020104020603" pitchFamily="34" charset="0"/>
      <p:regular r:id="rId106"/>
      <p:bold r:id="rId107"/>
      <p:italic r:id="rId108"/>
      <p:boldItalic r:id="rId109"/>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ACE58F"/>
    <a:srgbClr val="429A16"/>
    <a:srgbClr val="FFFFFF"/>
    <a:srgbClr val="F8F57B"/>
    <a:srgbClr val="000000"/>
    <a:srgbClr val="59D01E"/>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6105" autoAdjust="0"/>
  </p:normalViewPr>
  <p:slideViewPr>
    <p:cSldViewPr snapToGrid="0">
      <p:cViewPr varScale="1">
        <p:scale>
          <a:sx n="82" d="100"/>
          <a:sy n="82" d="100"/>
        </p:scale>
        <p:origin x="586" y="24"/>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handoutMaster" Target="handoutMasters/handoutMaster1.xml"/><Relationship Id="rId89" Type="http://schemas.openxmlformats.org/officeDocument/2006/relationships/font" Target="fonts/font5.fntdata"/><Relationship Id="rId112" Type="http://schemas.openxmlformats.org/officeDocument/2006/relationships/theme" Target="theme/theme1.xml"/><Relationship Id="rId16" Type="http://schemas.openxmlformats.org/officeDocument/2006/relationships/slide" Target="slides/slide11.xml"/><Relationship Id="rId107" Type="http://schemas.openxmlformats.org/officeDocument/2006/relationships/font" Target="fonts/font23.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18.fntdata"/><Relationship Id="rId5" Type="http://schemas.openxmlformats.org/officeDocument/2006/relationships/slideMaster" Target="slideMasters/slideMaster5.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font" Target="fonts/font1.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19.fntdata"/><Relationship Id="rId108" Type="http://schemas.openxmlformats.org/officeDocument/2006/relationships/font" Target="fonts/font24.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22.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font" Target="fonts/font17.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25.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3.fntdata"/><Relationship Id="rId104" Type="http://schemas.openxmlformats.org/officeDocument/2006/relationships/font" Target="fonts/font20.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3.fntdata"/><Relationship Id="rId110"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16.fntdata"/><Relationship Id="rId105" Type="http://schemas.openxmlformats.org/officeDocument/2006/relationships/font" Target="fonts/font2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notesMaster" Target="notesMasters/notesMaster1.xml"/><Relationship Id="rId88" Type="http://schemas.openxmlformats.org/officeDocument/2006/relationships/font" Target="fonts/font4.fntdata"/><Relationship Id="rId11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1" u="none" dirty="0">
              <a:latin typeface="Tw Cen MT" panose="020B0602020104020603" pitchFamily="34" charset="0"/>
            </a:rPr>
            <a:t>F# is open, cross-platform, neutral, independent</a:t>
          </a:r>
        </a:p>
      </dgm:t>
    </dgm:pt>
    <dgm:pt modelId="{EDBBF7CC-4D1D-4EDD-B9E3-9266AC4669D3}" type="parTrans" cxnId="{7FA12739-6119-4CCB-B338-9564E39FC446}">
      <dgm:prSet/>
      <dgm:spPr/>
      <dgm:t>
        <a:bodyPr/>
        <a:lstStyle/>
        <a:p>
          <a:endParaRPr lang="en-GB" b="1">
            <a:latin typeface="Tw Cen MT" panose="020B0602020104020603" pitchFamily="34" charset="0"/>
          </a:endParaRPr>
        </a:p>
      </dgm:t>
    </dgm:pt>
    <dgm:pt modelId="{E1578FFA-F8D4-48C3-B907-9BA312267A07}" type="sibTrans" cxnId="{7FA12739-6119-4CCB-B338-9564E39FC446}">
      <dgm:prSet/>
      <dgm:spPr/>
      <dgm:t>
        <a:bodyPr/>
        <a:lstStyle/>
        <a:p>
          <a:endParaRPr lang="en-GB" b="1">
            <a:latin typeface="Tw Cen MT" panose="020B0602020104020603" pitchFamily="34" charset="0"/>
          </a:endParaRPr>
        </a:p>
      </dgm:t>
    </dgm:pt>
    <dgm:pt modelId="{8876AE51-7D57-4B62-A5B5-787005D2FA85}">
      <dgm:prSet/>
      <dgm:spPr/>
      <dgm:t>
        <a:bodyPr/>
        <a:lstStyle/>
        <a:p>
          <a:pPr rtl="0"/>
          <a:r>
            <a:rPr lang="en-GB" b="1" baseline="0" dirty="0">
              <a:latin typeface="Tw Cen MT" panose="020B0602020104020603" pitchFamily="34" charset="0"/>
            </a:rPr>
            <a:t>The F# Compiler Service powers many other tools</a:t>
          </a:r>
          <a:endParaRPr lang="en-GB" b="1" dirty="0">
            <a:latin typeface="Tw Cen MT" panose="020B0602020104020603" pitchFamily="34" charset="0"/>
          </a:endParaRPr>
        </a:p>
      </dgm:t>
    </dgm:pt>
    <dgm:pt modelId="{35C921C9-8E3C-46C0-86C5-9E55AF898589}" type="parTrans" cxnId="{76A3F227-4278-4744-A7F5-E24077987939}">
      <dgm:prSet/>
      <dgm:spPr/>
      <dgm:t>
        <a:bodyPr/>
        <a:lstStyle/>
        <a:p>
          <a:endParaRPr lang="en-GB" b="1">
            <a:latin typeface="Tw Cen MT" panose="020B0602020104020603" pitchFamily="34" charset="0"/>
          </a:endParaRPr>
        </a:p>
      </dgm:t>
    </dgm:pt>
    <dgm:pt modelId="{FED8E5D6-AEE2-4A91-9D8A-792210C27CDF}" type="sibTrans" cxnId="{76A3F227-4278-4744-A7F5-E24077987939}">
      <dgm:prSet/>
      <dgm:spPr/>
      <dgm:t>
        <a:bodyPr/>
        <a:lstStyle/>
        <a:p>
          <a:endParaRPr lang="en-GB" b="1">
            <a:latin typeface="Tw Cen MT" panose="020B0602020104020603" pitchFamily="34" charset="0"/>
          </a:endParaRPr>
        </a:p>
      </dgm:t>
    </dgm:pt>
    <dgm:pt modelId="{01DAB278-5C8C-4E71-8FFB-19B6D16E0324}">
      <dgm:prSet/>
      <dgm:spPr/>
      <dgm:t>
        <a:bodyPr/>
        <a:lstStyle/>
        <a:p>
          <a:pPr rtl="0"/>
          <a:r>
            <a:rPr lang="en-GB" b="1" u="none" dirty="0">
              <a:latin typeface="Tw Cen MT" panose="020B0602020104020603" pitchFamily="34" charset="0"/>
            </a:rPr>
            <a:t>F# 4.7 now complete!</a:t>
          </a:r>
          <a:endParaRPr lang="en-GB" b="1" dirty="0">
            <a:latin typeface="Tw Cen MT" panose="020B0602020104020603" pitchFamily="34" charset="0"/>
          </a:endParaRPr>
        </a:p>
      </dgm:t>
    </dgm:pt>
    <dgm:pt modelId="{4B09FCB9-E8C7-43C1-A366-115553E54408}" type="parTrans" cxnId="{C861BE4C-C6AD-4C55-9EAA-D6BF276F839E}">
      <dgm:prSet/>
      <dgm:spPr/>
      <dgm:t>
        <a:bodyPr/>
        <a:lstStyle/>
        <a:p>
          <a:endParaRPr lang="en-GB" b="1">
            <a:latin typeface="Tw Cen MT" panose="020B0602020104020603" pitchFamily="34" charset="0"/>
          </a:endParaRPr>
        </a:p>
      </dgm:t>
    </dgm:pt>
    <dgm:pt modelId="{D1C7220A-C795-4BE4-A429-A7EE38026E9D}" type="sibTrans" cxnId="{C861BE4C-C6AD-4C55-9EAA-D6BF276F839E}">
      <dgm:prSet/>
      <dgm:spPr/>
      <dgm:t>
        <a:bodyPr/>
        <a:lstStyle/>
        <a:p>
          <a:endParaRPr lang="en-GB" b="1">
            <a:latin typeface="Tw Cen MT" panose="020B0602020104020603" pitchFamily="34" charset="0"/>
          </a:endParaRPr>
        </a:p>
      </dgm:t>
    </dgm:pt>
    <dgm:pt modelId="{3869B0B3-C26C-4A22-9117-C6E016928014}">
      <dgm:prSet/>
      <dgm:spPr/>
      <dgm:t>
        <a:bodyPr/>
        <a:lstStyle/>
        <a:p>
          <a:pPr rtl="0"/>
          <a:r>
            <a:rPr lang="en-GB" b="1" u="none" dirty="0" err="1">
              <a:latin typeface="Tw Cen MT" panose="020B0602020104020603" pitchFamily="34" charset="0"/>
            </a:rPr>
            <a:t>VSCode</a:t>
          </a:r>
          <a:r>
            <a:rPr lang="en-GB" b="1" u="none" dirty="0">
              <a:latin typeface="Tw Cen MT" panose="020B0602020104020603" pitchFamily="34" charset="0"/>
            </a:rPr>
            <a:t> and .NET Core for Linux/OSX</a:t>
          </a:r>
        </a:p>
      </dgm:t>
    </dgm:pt>
    <dgm:pt modelId="{16D56DCA-7331-4EBD-AA8E-1517B18ED81A}" type="parTrans" cxnId="{FA051419-CB1B-46A2-ABFC-9DC855266E37}">
      <dgm:prSet/>
      <dgm:spPr/>
      <dgm:t>
        <a:bodyPr/>
        <a:lstStyle/>
        <a:p>
          <a:endParaRPr lang="en-GB" b="1">
            <a:latin typeface="Tw Cen MT" panose="020B0602020104020603" pitchFamily="34" charset="0"/>
          </a:endParaRPr>
        </a:p>
      </dgm:t>
    </dgm:pt>
    <dgm:pt modelId="{797E255E-CDA6-4A5D-89D8-D0A811593FF7}" type="sibTrans" cxnId="{FA051419-CB1B-46A2-ABFC-9DC855266E37}">
      <dgm:prSet/>
      <dgm:spPr/>
      <dgm:t>
        <a:bodyPr/>
        <a:lstStyle/>
        <a:p>
          <a:endParaRPr lang="en-GB" b="1">
            <a:latin typeface="Tw Cen MT" panose="020B0602020104020603" pitchFamily="34" charset="0"/>
          </a:endParaRPr>
        </a:p>
      </dgm:t>
    </dgm:pt>
    <dgm:pt modelId="{A6AE4F78-536A-4EFD-8FEF-3AB9BE847C3E}">
      <dgm:prSet/>
      <dgm:spPr/>
      <dgm:t>
        <a:bodyPr/>
        <a:lstStyle/>
        <a:p>
          <a:r>
            <a:rPr lang="en-GB" b="1" u="none" baseline="0" dirty="0">
              <a:latin typeface="Tw Cen MT" panose="020B0602020104020603" pitchFamily="34" charset="0"/>
            </a:rPr>
            <a:t>All F# language and tooling is accepting contributions</a:t>
          </a:r>
          <a:endParaRPr lang="en-GB" b="1" u="none" dirty="0">
            <a:latin typeface="Tw Cen MT" panose="020B0602020104020603" pitchFamily="34" charset="0"/>
          </a:endParaRPr>
        </a:p>
      </dgm:t>
    </dgm:pt>
    <dgm:pt modelId="{7B4AB1C7-4341-4327-911B-758C48852598}" type="sibTrans" cxnId="{30641A68-CCE8-470F-A87A-F9E092CDF7C5}">
      <dgm:prSet/>
      <dgm:spPr/>
      <dgm:t>
        <a:bodyPr/>
        <a:lstStyle/>
        <a:p>
          <a:endParaRPr lang="en-GB" b="1">
            <a:latin typeface="Tw Cen MT" panose="020B0602020104020603" pitchFamily="34" charset="0"/>
          </a:endParaRPr>
        </a:p>
      </dgm:t>
    </dgm:pt>
    <dgm:pt modelId="{669210DB-9EBE-4622-A4F2-83CB00A75AF2}" type="parTrans" cxnId="{30641A68-CCE8-470F-A87A-F9E092CDF7C5}">
      <dgm:prSet/>
      <dgm:spPr/>
      <dgm:t>
        <a:bodyPr/>
        <a:lstStyle/>
        <a:p>
          <a:endParaRPr lang="en-GB" b="1">
            <a:latin typeface="Tw Cen MT" panose="020B0602020104020603" pitchFamily="34" charset="0"/>
          </a:endParaRPr>
        </a:p>
      </dgm:t>
    </dgm:pt>
    <dgm:pt modelId="{B5288307-4EB9-4FF3-A2B2-7824DF00D2A8}">
      <dgm:prSet/>
      <dgm:spPr/>
      <dgm:t>
        <a:bodyPr/>
        <a:lstStyle/>
        <a:p>
          <a:pPr rtl="0"/>
          <a:r>
            <a:rPr lang="en-GB" b="1" baseline="0" dirty="0">
              <a:latin typeface="Tw Cen MT" panose="020B0602020104020603" pitchFamily="34" charset="0"/>
            </a:rPr>
            <a:t>Fable for F#-to-</a:t>
          </a:r>
          <a:r>
            <a:rPr lang="en-GB" b="1" baseline="0" dirty="0" err="1">
              <a:latin typeface="Tw Cen MT" panose="020B0602020104020603" pitchFamily="34" charset="0"/>
            </a:rPr>
            <a:t>Javascript</a:t>
          </a:r>
          <a:endParaRPr lang="en-GB" b="1" baseline="0" dirty="0">
            <a:latin typeface="Tw Cen MT" panose="020B0602020104020603" pitchFamily="34" charset="0"/>
          </a:endParaRPr>
        </a:p>
        <a:p>
          <a:pPr rtl="0"/>
          <a:r>
            <a:rPr lang="en-GB" b="1" baseline="0" dirty="0">
              <a:latin typeface="Tw Cen MT" panose="020B0602020104020603" pitchFamily="34" charset="0"/>
            </a:rPr>
            <a:t>SAFE for F# </a:t>
          </a:r>
          <a:r>
            <a:rPr lang="en-GB" b="1" baseline="0" dirty="0" err="1">
              <a:latin typeface="Tw Cen MT" panose="020B0602020104020603" pitchFamily="34" charset="0"/>
            </a:rPr>
            <a:t>fullstack</a:t>
          </a:r>
          <a:endParaRPr lang="en-GB" b="1" baseline="0" dirty="0">
            <a:latin typeface="Tw Cen MT" panose="020B0602020104020603" pitchFamily="34" charset="0"/>
          </a:endParaRPr>
        </a:p>
      </dgm:t>
    </dgm:pt>
    <dgm:pt modelId="{CDEF82C4-1838-46B0-8B1F-6DF1AFAD8D16}" type="parTrans" cxnId="{4930BE42-1468-4BBD-879D-3F43DDD2D45A}">
      <dgm:prSet/>
      <dgm:spPr/>
      <dgm:t>
        <a:bodyPr/>
        <a:lstStyle/>
        <a:p>
          <a:endParaRPr lang="en-GB" b="1">
            <a:latin typeface="Tw Cen MT" panose="020B0602020104020603" pitchFamily="34" charset="0"/>
          </a:endParaRPr>
        </a:p>
      </dgm:t>
    </dgm:pt>
    <dgm:pt modelId="{50B2E2E4-5871-4666-840A-24EBF8275690}" type="sibTrans" cxnId="{4930BE42-1468-4BBD-879D-3F43DDD2D45A}">
      <dgm:prSet/>
      <dgm:spPr/>
      <dgm:t>
        <a:bodyPr/>
        <a:lstStyle/>
        <a:p>
          <a:endParaRPr lang="en-GB" b="1">
            <a:latin typeface="Tw Cen MT" panose="020B0602020104020603" pitchFamily="34" charset="0"/>
          </a:endParaRPr>
        </a:p>
      </dgm:t>
    </dgm:pt>
    <dgm:pt modelId="{E57BB202-9091-4158-8EAE-95A0444981A3}">
      <dgm:prSet/>
      <dgm:spPr/>
      <dgm:t>
        <a:bodyPr/>
        <a:lstStyle/>
        <a:p>
          <a:r>
            <a:rPr lang="en-GB" b="1" baseline="0" dirty="0">
              <a:latin typeface="Tw Cen MT" panose="020B0602020104020603" pitchFamily="34" charset="0"/>
            </a:rPr>
            <a:t>The F# community is self-empowered</a:t>
          </a:r>
        </a:p>
        <a:p>
          <a:r>
            <a:rPr lang="en-GB" b="1" u="none" baseline="0" dirty="0">
              <a:latin typeface="Tw Cen MT" panose="020B0602020104020603" pitchFamily="34" charset="0"/>
            </a:rPr>
            <a:t>fsharp.org</a:t>
          </a:r>
          <a:endParaRPr lang="en-GB" b="1" u="none" dirty="0">
            <a:latin typeface="Tw Cen MT" panose="020B0602020104020603" pitchFamily="34" charset="0"/>
          </a:endParaRPr>
        </a:p>
      </dgm:t>
    </dgm:pt>
    <dgm:pt modelId="{BACDC0ED-BEA1-4193-957E-98357533EE11}" type="parTrans" cxnId="{3D1A1651-3618-4B95-ADDD-98D68F148B2B}">
      <dgm:prSet/>
      <dgm:spPr/>
      <dgm:t>
        <a:bodyPr/>
        <a:lstStyle/>
        <a:p>
          <a:endParaRPr lang="en-GB" b="1">
            <a:latin typeface="Tw Cen MT" panose="020B0602020104020603" pitchFamily="34" charset="0"/>
          </a:endParaRPr>
        </a:p>
      </dgm:t>
    </dgm:pt>
    <dgm:pt modelId="{7348227B-851A-4A99-BE8D-379BC491C0E5}" type="sibTrans" cxnId="{3D1A1651-3618-4B95-ADDD-98D68F148B2B}">
      <dgm:prSet/>
      <dgm:spPr/>
      <dgm:t>
        <a:bodyPr/>
        <a:lstStyle/>
        <a:p>
          <a:endParaRPr lang="en-GB" b="1">
            <a:latin typeface="Tw Cen MT" panose="020B0602020104020603" pitchFamily="34" charset="0"/>
          </a:endParaRPr>
        </a:p>
      </dgm:t>
    </dgm:pt>
    <dgm:pt modelId="{E1413EAF-C3C0-4A6E-9039-2BB01ED50B55}">
      <dgm:prSet/>
      <dgm:spPr/>
      <dgm:t>
        <a:bodyPr/>
        <a:lstStyle/>
        <a:p>
          <a:pPr rtl="0"/>
          <a:r>
            <a:rPr lang="en-GB" b="1" dirty="0" err="1">
              <a:latin typeface="Tw Cen MT" panose="020B0602020104020603" pitchFamily="34" charset="0"/>
            </a:rPr>
            <a:t>VSCode</a:t>
          </a:r>
          <a:r>
            <a:rPr lang="en-GB" b="1" dirty="0">
              <a:latin typeface="Tw Cen MT" panose="020B0602020104020603" pitchFamily="34" charset="0"/>
            </a:rPr>
            <a:t>, Visual Studio for Windows, Mac and Azure</a:t>
          </a:r>
        </a:p>
      </dgm:t>
    </dgm:pt>
    <dgm:pt modelId="{C8412A62-C25C-476B-A021-5AA71FFD2AC3}" type="parTrans" cxnId="{D964ECAD-E124-43D3-A979-F43A1EDFA96C}">
      <dgm:prSet/>
      <dgm:spPr/>
      <dgm:t>
        <a:bodyPr/>
        <a:lstStyle/>
        <a:p>
          <a:endParaRPr lang="en-GB" b="1">
            <a:latin typeface="Tw Cen MT" panose="020B0602020104020603" pitchFamily="34" charset="0"/>
          </a:endParaRPr>
        </a:p>
      </dgm:t>
    </dgm:pt>
    <dgm:pt modelId="{31189D48-8CF0-4852-8D46-275C351BC8C3}" type="sibTrans" cxnId="{D964ECAD-E124-43D3-A979-F43A1EDFA96C}">
      <dgm:prSet/>
      <dgm:spPr/>
      <dgm:t>
        <a:bodyPr/>
        <a:lstStyle/>
        <a:p>
          <a:endParaRPr lang="en-GB" b="1">
            <a:latin typeface="Tw Cen MT" panose="020B0602020104020603" pitchFamily="34" charset="0"/>
          </a:endParaRPr>
        </a:p>
      </dgm:t>
    </dgm:pt>
    <dgm:pt modelId="{56328013-0983-4355-B5E7-5999E5FA6DA7}">
      <dgm:prSet/>
      <dgm:spPr/>
      <dgm:t>
        <a:bodyPr/>
        <a:lstStyle/>
        <a:p>
          <a:r>
            <a:rPr lang="en-GB" b="1" u="none" baseline="0" dirty="0">
              <a:latin typeface="Tw Cen MT" panose="020B0602020104020603" pitchFamily="34" charset="0"/>
            </a:rPr>
            <a:t>Xamarin provide F# tools Android and iOS</a:t>
          </a:r>
          <a:endParaRPr lang="en-GB" b="1" u="none" dirty="0">
            <a:latin typeface="Tw Cen MT" panose="020B0602020104020603" pitchFamily="34" charset="0"/>
          </a:endParaRPr>
        </a:p>
      </dgm:t>
    </dgm:pt>
    <dgm:pt modelId="{EFBC9737-8D0D-485E-91AF-CD7CB9B4EA07}" type="parTrans" cxnId="{1241F25B-60A6-47AE-9595-97CFF126C48A}">
      <dgm:prSet/>
      <dgm:spPr/>
      <dgm:t>
        <a:bodyPr/>
        <a:lstStyle/>
        <a:p>
          <a:endParaRPr lang="en-GB" b="1">
            <a:latin typeface="Tw Cen MT" panose="020B0602020104020603" pitchFamily="34" charset="0"/>
          </a:endParaRPr>
        </a:p>
      </dgm:t>
    </dgm:pt>
    <dgm:pt modelId="{4070C06F-E2B9-4709-891D-6205897428C2}" type="sibTrans" cxnId="{1241F25B-60A6-47AE-9595-97CFF126C48A}">
      <dgm:prSet/>
      <dgm:spPr/>
      <dgm:t>
        <a:bodyPr/>
        <a:lstStyle/>
        <a:p>
          <a:endParaRPr lang="en-GB" b="1">
            <a:latin typeface="Tw Cen MT" panose="020B0602020104020603" pitchFamily="34" charset="0"/>
          </a:endParaRPr>
        </a:p>
      </dgm:t>
    </dgm:pt>
    <dgm:pt modelId="{84BBAD3E-47E3-429D-AF91-8056E7C916A7}" type="pres">
      <dgm:prSet presAssocID="{34E93DDE-D099-4CA2-863C-7319E600DBE4}" presName="diagram" presStyleCnt="0">
        <dgm:presLayoutVars>
          <dgm:dir/>
          <dgm:resizeHandles val="exact"/>
        </dgm:presLayoutVars>
      </dgm:prSet>
      <dgm:spPr/>
    </dgm:pt>
    <dgm:pt modelId="{5DBDC61F-9554-4F83-A359-6FE8F2984F77}" type="pres">
      <dgm:prSet presAssocID="{99DDF2FC-920D-4C4D-9879-581E042ED7BA}" presName="node" presStyleLbl="node1" presStyleIdx="0" presStyleCnt="9">
        <dgm:presLayoutVars>
          <dgm:bulletEnabled val="1"/>
        </dgm:presLayoutVars>
      </dgm:prSet>
      <dgm:spPr/>
    </dgm:pt>
    <dgm:pt modelId="{8434AF5F-A31D-4FF4-8F5A-458E6D8F3588}" type="pres">
      <dgm:prSet presAssocID="{E1578FFA-F8D4-48C3-B907-9BA312267A07}" presName="sibTrans" presStyleCnt="0"/>
      <dgm:spPr/>
    </dgm:pt>
    <dgm:pt modelId="{26173910-6CAB-4A25-AC9D-B4857C42D832}" type="pres">
      <dgm:prSet presAssocID="{A6AE4F78-536A-4EFD-8FEF-3AB9BE847C3E}" presName="node" presStyleLbl="node1" presStyleIdx="1" presStyleCnt="9">
        <dgm:presLayoutVars>
          <dgm:bulletEnabled val="1"/>
        </dgm:presLayoutVars>
      </dgm:prSet>
      <dgm:spPr/>
    </dgm:pt>
    <dgm:pt modelId="{F9E7C850-122C-494B-B459-774295305840}" type="pres">
      <dgm:prSet presAssocID="{7B4AB1C7-4341-4327-911B-758C48852598}" presName="sibTrans" presStyleCnt="0"/>
      <dgm:spPr/>
    </dgm:pt>
    <dgm:pt modelId="{D3EB88B9-0AA2-4E01-A4D0-65EDC49182AA}" type="pres">
      <dgm:prSet presAssocID="{E57BB202-9091-4158-8EAE-95A0444981A3}" presName="node" presStyleLbl="node1" presStyleIdx="2" presStyleCnt="9">
        <dgm:presLayoutVars>
          <dgm:bulletEnabled val="1"/>
        </dgm:presLayoutVars>
      </dgm:prSet>
      <dgm:spPr/>
    </dgm:pt>
    <dgm:pt modelId="{4467A08A-3231-4DFB-B081-541EF5E2182F}" type="pres">
      <dgm:prSet presAssocID="{7348227B-851A-4A99-BE8D-379BC491C0E5}" presName="sibTrans" presStyleCnt="0"/>
      <dgm:spPr/>
    </dgm:pt>
    <dgm:pt modelId="{3BA32929-EE9C-4E0C-85E5-8B6344E85F5D}" type="pres">
      <dgm:prSet presAssocID="{56328013-0983-4355-B5E7-5999E5FA6DA7}" presName="node" presStyleLbl="node1" presStyleIdx="3" presStyleCnt="9">
        <dgm:presLayoutVars>
          <dgm:bulletEnabled val="1"/>
        </dgm:presLayoutVars>
      </dgm:prSet>
      <dgm:spPr/>
    </dgm:pt>
    <dgm:pt modelId="{F2A8E036-9CE7-4747-A060-62F0FFDE8BCC}" type="pres">
      <dgm:prSet presAssocID="{4070C06F-E2B9-4709-891D-6205897428C2}" presName="sibTrans" presStyleCnt="0"/>
      <dgm:spPr/>
    </dgm:pt>
    <dgm:pt modelId="{EEABEB6C-F727-47C6-9ED2-69321E699B00}" type="pres">
      <dgm:prSet presAssocID="{E1413EAF-C3C0-4A6E-9039-2BB01ED50B55}" presName="node" presStyleLbl="node1" presStyleIdx="4" presStyleCnt="9">
        <dgm:presLayoutVars>
          <dgm:bulletEnabled val="1"/>
        </dgm:presLayoutVars>
      </dgm:prSet>
      <dgm:spPr/>
    </dgm:pt>
    <dgm:pt modelId="{7740FB65-038F-4D0E-90E1-89CE3209C342}" type="pres">
      <dgm:prSet presAssocID="{31189D48-8CF0-4852-8D46-275C351BC8C3}" presName="sibTrans" presStyleCnt="0"/>
      <dgm:spPr/>
    </dgm:pt>
    <dgm:pt modelId="{EFEE37CB-8353-4BE7-B437-3CC87860D94D}" type="pres">
      <dgm:prSet presAssocID="{3869B0B3-C26C-4A22-9117-C6E016928014}" presName="node" presStyleLbl="node1" presStyleIdx="5" presStyleCnt="9">
        <dgm:presLayoutVars>
          <dgm:bulletEnabled val="1"/>
        </dgm:presLayoutVars>
      </dgm:prSet>
      <dgm:spPr/>
    </dgm:pt>
    <dgm:pt modelId="{57663CE2-3598-4E82-BA9D-797927CC331F}" type="pres">
      <dgm:prSet presAssocID="{797E255E-CDA6-4A5D-89D8-D0A811593FF7}" presName="sibTrans" presStyleCnt="0"/>
      <dgm:spPr/>
    </dgm:pt>
    <dgm:pt modelId="{1186CC94-DC70-4D57-A77D-37EDB4FD06E7}" type="pres">
      <dgm:prSet presAssocID="{8876AE51-7D57-4B62-A5B5-787005D2FA85}" presName="node" presStyleLbl="node1" presStyleIdx="6" presStyleCnt="9">
        <dgm:presLayoutVars>
          <dgm:bulletEnabled val="1"/>
        </dgm:presLayoutVars>
      </dgm:prSet>
      <dgm:spPr/>
    </dgm:pt>
    <dgm:pt modelId="{9A64EB8B-CE9D-46B9-898F-A74A7D3C79C4}" type="pres">
      <dgm:prSet presAssocID="{FED8E5D6-AEE2-4A91-9D8A-792210C27CDF}" presName="sibTrans" presStyleCnt="0"/>
      <dgm:spPr/>
    </dgm:pt>
    <dgm:pt modelId="{8DF07D46-6FCE-4D78-BE30-6F59EF76CF27}" type="pres">
      <dgm:prSet presAssocID="{B5288307-4EB9-4FF3-A2B2-7824DF00D2A8}" presName="node" presStyleLbl="node1" presStyleIdx="7" presStyleCnt="9">
        <dgm:presLayoutVars>
          <dgm:bulletEnabled val="1"/>
        </dgm:presLayoutVars>
      </dgm:prSet>
      <dgm:spPr/>
    </dgm:pt>
    <dgm:pt modelId="{37E690A2-A32D-4DD3-8C44-F357422629CB}" type="pres">
      <dgm:prSet presAssocID="{50B2E2E4-5871-4666-840A-24EBF8275690}" presName="sibTrans" presStyleCnt="0"/>
      <dgm:spPr/>
    </dgm:pt>
    <dgm:pt modelId="{C74EC330-05F3-47AC-A5BF-0DC71ACE6964}" type="pres">
      <dgm:prSet presAssocID="{01DAB278-5C8C-4E71-8FFB-19B6D16E0324}" presName="node" presStyleLbl="node1" presStyleIdx="8" presStyleCnt="9">
        <dgm:presLayoutVars>
          <dgm:bulletEnabled val="1"/>
        </dgm:presLayoutVars>
      </dgm:prSet>
      <dgm:spPr/>
    </dgm:pt>
  </dgm:ptLst>
  <dgm:cxnLst>
    <dgm:cxn modelId="{8B549E16-53E4-4F09-B069-DE0AF86B2EF1}" type="presOf" srcId="{99DDF2FC-920D-4C4D-9879-581E042ED7BA}" destId="{5DBDC61F-9554-4F83-A359-6FE8F2984F77}" srcOrd="0" destOrd="0" presId="urn:microsoft.com/office/officeart/2005/8/layout/default"/>
    <dgm:cxn modelId="{FA051419-CB1B-46A2-ABFC-9DC855266E37}" srcId="{34E93DDE-D099-4CA2-863C-7319E600DBE4}" destId="{3869B0B3-C26C-4A22-9117-C6E016928014}" srcOrd="5" destOrd="0" parTransId="{16D56DCA-7331-4EBD-AA8E-1517B18ED81A}" sibTransId="{797E255E-CDA6-4A5D-89D8-D0A811593FF7}"/>
    <dgm:cxn modelId="{76A3F227-4278-4744-A7F5-E24077987939}" srcId="{34E93DDE-D099-4CA2-863C-7319E600DBE4}" destId="{8876AE51-7D57-4B62-A5B5-787005D2FA85}" srcOrd="6" destOrd="0" parTransId="{35C921C9-8E3C-46C0-86C5-9E55AF898589}" sibTransId="{FED8E5D6-AEE2-4A91-9D8A-792210C27CDF}"/>
    <dgm:cxn modelId="{7FA12739-6119-4CCB-B338-9564E39FC446}" srcId="{34E93DDE-D099-4CA2-863C-7319E600DBE4}" destId="{99DDF2FC-920D-4C4D-9879-581E042ED7BA}" srcOrd="0" destOrd="0" parTransId="{EDBBF7CC-4D1D-4EDD-B9E3-9266AC4669D3}" sibTransId="{E1578FFA-F8D4-48C3-B907-9BA312267A07}"/>
    <dgm:cxn modelId="{6D7FC63B-01A7-45DC-993F-41826F01F379}" type="presOf" srcId="{34E93DDE-D099-4CA2-863C-7319E600DBE4}" destId="{84BBAD3E-47E3-429D-AF91-8056E7C916A7}" srcOrd="0" destOrd="0" presId="urn:microsoft.com/office/officeart/2005/8/layout/default"/>
    <dgm:cxn modelId="{798E3D3F-9658-436A-B40E-8CB84DD3A8B7}" type="presOf" srcId="{B5288307-4EB9-4FF3-A2B2-7824DF00D2A8}" destId="{8DF07D46-6FCE-4D78-BE30-6F59EF76CF27}" srcOrd="0" destOrd="0" presId="urn:microsoft.com/office/officeart/2005/8/layout/default"/>
    <dgm:cxn modelId="{1241F25B-60A6-47AE-9595-97CFF126C48A}" srcId="{34E93DDE-D099-4CA2-863C-7319E600DBE4}" destId="{56328013-0983-4355-B5E7-5999E5FA6DA7}" srcOrd="3" destOrd="0" parTransId="{EFBC9737-8D0D-485E-91AF-CD7CB9B4EA07}" sibTransId="{4070C06F-E2B9-4709-891D-6205897428C2}"/>
    <dgm:cxn modelId="{4930BE42-1468-4BBD-879D-3F43DDD2D45A}" srcId="{34E93DDE-D099-4CA2-863C-7319E600DBE4}" destId="{B5288307-4EB9-4FF3-A2B2-7824DF00D2A8}" srcOrd="7" destOrd="0" parTransId="{CDEF82C4-1838-46B0-8B1F-6DF1AFAD8D16}" sibTransId="{50B2E2E4-5871-4666-840A-24EBF8275690}"/>
    <dgm:cxn modelId="{36546846-059F-46F2-A267-70F9C9FA6196}" type="presOf" srcId="{3869B0B3-C26C-4A22-9117-C6E016928014}" destId="{EFEE37CB-8353-4BE7-B437-3CC87860D94D}" srcOrd="0" destOrd="0" presId="urn:microsoft.com/office/officeart/2005/8/layout/default"/>
    <dgm:cxn modelId="{30641A68-CCE8-470F-A87A-F9E092CDF7C5}" srcId="{34E93DDE-D099-4CA2-863C-7319E600DBE4}" destId="{A6AE4F78-536A-4EFD-8FEF-3AB9BE847C3E}" srcOrd="1" destOrd="0" parTransId="{669210DB-9EBE-4622-A4F2-83CB00A75AF2}" sibTransId="{7B4AB1C7-4341-4327-911B-758C48852598}"/>
    <dgm:cxn modelId="{C861BE4C-C6AD-4C55-9EAA-D6BF276F839E}" srcId="{34E93DDE-D099-4CA2-863C-7319E600DBE4}" destId="{01DAB278-5C8C-4E71-8FFB-19B6D16E0324}" srcOrd="8" destOrd="0" parTransId="{4B09FCB9-E8C7-43C1-A366-115553E54408}" sibTransId="{D1C7220A-C795-4BE4-A429-A7EE38026E9D}"/>
    <dgm:cxn modelId="{3D1A1651-3618-4B95-ADDD-98D68F148B2B}" srcId="{34E93DDE-D099-4CA2-863C-7319E600DBE4}" destId="{E57BB202-9091-4158-8EAE-95A0444981A3}" srcOrd="2" destOrd="0" parTransId="{BACDC0ED-BEA1-4193-957E-98357533EE11}" sibTransId="{7348227B-851A-4A99-BE8D-379BC491C0E5}"/>
    <dgm:cxn modelId="{BB804F71-9F44-4E4A-AD6E-2F797D21AE36}" type="presOf" srcId="{E57BB202-9091-4158-8EAE-95A0444981A3}" destId="{D3EB88B9-0AA2-4E01-A4D0-65EDC49182AA}" srcOrd="0" destOrd="0" presId="urn:microsoft.com/office/officeart/2005/8/layout/default"/>
    <dgm:cxn modelId="{CD70E759-3D15-4C8D-9938-123BD64C3487}" type="presOf" srcId="{8876AE51-7D57-4B62-A5B5-787005D2FA85}" destId="{1186CC94-DC70-4D57-A77D-37EDB4FD06E7}" srcOrd="0" destOrd="0" presId="urn:microsoft.com/office/officeart/2005/8/layout/default"/>
    <dgm:cxn modelId="{2D9D705A-B4E9-4303-99D9-DDD70EDC56F1}" type="presOf" srcId="{A6AE4F78-536A-4EFD-8FEF-3AB9BE847C3E}" destId="{26173910-6CAB-4A25-AC9D-B4857C42D832}" srcOrd="0" destOrd="0" presId="urn:microsoft.com/office/officeart/2005/8/layout/default"/>
    <dgm:cxn modelId="{D0724997-6C8C-4F9C-8E79-36788D89F7C9}" type="presOf" srcId="{01DAB278-5C8C-4E71-8FFB-19B6D16E0324}" destId="{C74EC330-05F3-47AC-A5BF-0DC71ACE6964}" srcOrd="0" destOrd="0" presId="urn:microsoft.com/office/officeart/2005/8/layout/default"/>
    <dgm:cxn modelId="{D964ECAD-E124-43D3-A979-F43A1EDFA96C}" srcId="{34E93DDE-D099-4CA2-863C-7319E600DBE4}" destId="{E1413EAF-C3C0-4A6E-9039-2BB01ED50B55}" srcOrd="4" destOrd="0" parTransId="{C8412A62-C25C-476B-A021-5AA71FFD2AC3}" sibTransId="{31189D48-8CF0-4852-8D46-275C351BC8C3}"/>
    <dgm:cxn modelId="{6BB929B3-2ADD-426E-AD3B-3EF2BB1DAE2C}" type="presOf" srcId="{56328013-0983-4355-B5E7-5999E5FA6DA7}" destId="{3BA32929-EE9C-4E0C-85E5-8B6344E85F5D}" srcOrd="0" destOrd="0" presId="urn:microsoft.com/office/officeart/2005/8/layout/default"/>
    <dgm:cxn modelId="{1D61D9E0-5ACA-4A76-BBA1-5AA1B44E6052}" type="presOf" srcId="{E1413EAF-C3C0-4A6E-9039-2BB01ED50B55}" destId="{EEABEB6C-F727-47C6-9ED2-69321E699B00}" srcOrd="0" destOrd="0" presId="urn:microsoft.com/office/officeart/2005/8/layout/default"/>
    <dgm:cxn modelId="{CF04330F-5486-4138-8BD9-F43787E97ABA}" type="presParOf" srcId="{84BBAD3E-47E3-429D-AF91-8056E7C916A7}" destId="{5DBDC61F-9554-4F83-A359-6FE8F2984F77}" srcOrd="0" destOrd="0" presId="urn:microsoft.com/office/officeart/2005/8/layout/default"/>
    <dgm:cxn modelId="{4CD89232-3CB4-4623-A067-FE4E42B3AE88}" type="presParOf" srcId="{84BBAD3E-47E3-429D-AF91-8056E7C916A7}" destId="{8434AF5F-A31D-4FF4-8F5A-458E6D8F3588}" srcOrd="1" destOrd="0" presId="urn:microsoft.com/office/officeart/2005/8/layout/default"/>
    <dgm:cxn modelId="{11D0F94F-D8C8-4D3D-B472-64AE9816477C}" type="presParOf" srcId="{84BBAD3E-47E3-429D-AF91-8056E7C916A7}" destId="{26173910-6CAB-4A25-AC9D-B4857C42D832}" srcOrd="2" destOrd="0" presId="urn:microsoft.com/office/officeart/2005/8/layout/default"/>
    <dgm:cxn modelId="{EE11546A-C5A8-4DED-9603-C76D1A296339}" type="presParOf" srcId="{84BBAD3E-47E3-429D-AF91-8056E7C916A7}" destId="{F9E7C850-122C-494B-B459-774295305840}" srcOrd="3" destOrd="0" presId="urn:microsoft.com/office/officeart/2005/8/layout/default"/>
    <dgm:cxn modelId="{62EDEA7D-6D72-47FA-B3E4-53EFE2901726}" type="presParOf" srcId="{84BBAD3E-47E3-429D-AF91-8056E7C916A7}" destId="{D3EB88B9-0AA2-4E01-A4D0-65EDC49182AA}" srcOrd="4" destOrd="0" presId="urn:microsoft.com/office/officeart/2005/8/layout/default"/>
    <dgm:cxn modelId="{C0C5F33A-A731-4895-B6FA-82F1A71919A0}" type="presParOf" srcId="{84BBAD3E-47E3-429D-AF91-8056E7C916A7}" destId="{4467A08A-3231-4DFB-B081-541EF5E2182F}" srcOrd="5" destOrd="0" presId="urn:microsoft.com/office/officeart/2005/8/layout/default"/>
    <dgm:cxn modelId="{C6003F4C-77E1-4FBA-8758-E712D16FCDF3}" type="presParOf" srcId="{84BBAD3E-47E3-429D-AF91-8056E7C916A7}" destId="{3BA32929-EE9C-4E0C-85E5-8B6344E85F5D}" srcOrd="6" destOrd="0" presId="urn:microsoft.com/office/officeart/2005/8/layout/default"/>
    <dgm:cxn modelId="{16847C9B-4289-437B-8CE6-41E02F0446DE}" type="presParOf" srcId="{84BBAD3E-47E3-429D-AF91-8056E7C916A7}" destId="{F2A8E036-9CE7-4747-A060-62F0FFDE8BCC}" srcOrd="7" destOrd="0" presId="urn:microsoft.com/office/officeart/2005/8/layout/default"/>
    <dgm:cxn modelId="{93C5063A-98C7-4EEC-A34B-04E64E0D3BEF}" type="presParOf" srcId="{84BBAD3E-47E3-429D-AF91-8056E7C916A7}" destId="{EEABEB6C-F727-47C6-9ED2-69321E699B00}" srcOrd="8" destOrd="0" presId="urn:microsoft.com/office/officeart/2005/8/layout/default"/>
    <dgm:cxn modelId="{9AB05F41-67D1-4C03-839D-08D94AD7CC29}" type="presParOf" srcId="{84BBAD3E-47E3-429D-AF91-8056E7C916A7}" destId="{7740FB65-038F-4D0E-90E1-89CE3209C342}" srcOrd="9" destOrd="0" presId="urn:microsoft.com/office/officeart/2005/8/layout/default"/>
    <dgm:cxn modelId="{0EE71300-590F-4184-9265-4266996BC91C}" type="presParOf" srcId="{84BBAD3E-47E3-429D-AF91-8056E7C916A7}" destId="{EFEE37CB-8353-4BE7-B437-3CC87860D94D}" srcOrd="10" destOrd="0" presId="urn:microsoft.com/office/officeart/2005/8/layout/default"/>
    <dgm:cxn modelId="{0FAF9612-C1C9-466C-B9CC-17A11B27E4FE}" type="presParOf" srcId="{84BBAD3E-47E3-429D-AF91-8056E7C916A7}" destId="{57663CE2-3598-4E82-BA9D-797927CC331F}" srcOrd="11" destOrd="0" presId="urn:microsoft.com/office/officeart/2005/8/layout/default"/>
    <dgm:cxn modelId="{B727CAF4-D681-4050-8C36-28B2F6E9464C}" type="presParOf" srcId="{84BBAD3E-47E3-429D-AF91-8056E7C916A7}" destId="{1186CC94-DC70-4D57-A77D-37EDB4FD06E7}" srcOrd="12" destOrd="0" presId="urn:microsoft.com/office/officeart/2005/8/layout/default"/>
    <dgm:cxn modelId="{C857DDA7-6FF6-4569-A549-58E80F5104B7}" type="presParOf" srcId="{84BBAD3E-47E3-429D-AF91-8056E7C916A7}" destId="{9A64EB8B-CE9D-46B9-898F-A74A7D3C79C4}" srcOrd="13" destOrd="0" presId="urn:microsoft.com/office/officeart/2005/8/layout/default"/>
    <dgm:cxn modelId="{EE9ECECC-F667-4E37-B4C2-8A6B26EFF03F}" type="presParOf" srcId="{84BBAD3E-47E3-429D-AF91-8056E7C916A7}" destId="{8DF07D46-6FCE-4D78-BE30-6F59EF76CF27}" srcOrd="14" destOrd="0" presId="urn:microsoft.com/office/officeart/2005/8/layout/default"/>
    <dgm:cxn modelId="{39B4A5C4-3B57-4CB3-8F42-C7523920FC0F}" type="presParOf" srcId="{84BBAD3E-47E3-429D-AF91-8056E7C916A7}" destId="{37E690A2-A32D-4DD3-8C44-F357422629CB}" srcOrd="15" destOrd="0" presId="urn:microsoft.com/office/officeart/2005/8/layout/default"/>
    <dgm:cxn modelId="{295B89A2-EC66-4900-97BA-9DE3AE9BB59D}" type="presParOf" srcId="{84BBAD3E-47E3-429D-AF91-8056E7C916A7}" destId="{C74EC330-05F3-47AC-A5BF-0DC71ACE696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BEA038-76BE-4D79-8BB1-2CEA3DA7B7A6}"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DAE59DF2-9529-4568-9BA0-D8C9F1B80997}">
      <dgm:prSet/>
      <dgm:spPr/>
      <dgm:t>
        <a:bodyPr/>
        <a:lstStyle/>
        <a:p>
          <a:r>
            <a:rPr lang="en-GB" b="0" baseline="0" dirty="0"/>
            <a:t>F# Emphasises Clear Code to Solve Real-world Problems</a:t>
          </a:r>
        </a:p>
      </dgm:t>
    </dgm:pt>
    <dgm:pt modelId="{4E623336-8DAC-4F14-AA89-0F8E6E6C7225}" type="parTrans" cxnId="{6200A3D2-3D62-4BB3-A8D3-9E572D413AF6}">
      <dgm:prSet/>
      <dgm:spPr/>
    </dgm:pt>
    <dgm:pt modelId="{789B9B66-4F59-41E5-A7D9-1B3966BF1714}" type="sibTrans" cxnId="{6200A3D2-3D62-4BB3-A8D3-9E572D413AF6}">
      <dgm:prSet/>
      <dgm:spPr/>
    </dgm:pt>
    <dgm:pt modelId="{149B0C85-1675-410C-8034-1060638F0F04}">
      <dgm:prSet/>
      <dgm:spPr/>
      <dgm:t>
        <a:bodyPr/>
        <a:lstStyle/>
        <a:p>
          <a:r>
            <a:rPr lang="en-GB" b="0" baseline="0" dirty="0"/>
            <a:t>This is the F# Code I love</a:t>
          </a:r>
          <a:endParaRPr lang="en-GB" dirty="0"/>
        </a:p>
      </dgm:t>
    </dgm:pt>
    <dgm:pt modelId="{0053E430-2A79-4394-A503-7C2392C74691}" type="parTrans" cxnId="{7F56F262-E4B8-472F-9082-0BD4CFE4DD4D}">
      <dgm:prSet/>
      <dgm:spPr/>
    </dgm:pt>
    <dgm:pt modelId="{4190056E-BB93-4C56-8A84-EEA281E37DE8}" type="sibTrans" cxnId="{7F56F262-E4B8-472F-9082-0BD4CFE4DD4D}">
      <dgm:prSet/>
      <dgm:spPr/>
    </dgm:pt>
    <dgm:pt modelId="{F68D8EE6-ED3F-45C7-A220-CF0D98DDBCF8}">
      <dgm:prSet/>
      <dgm:spPr/>
      <dgm:t>
        <a:bodyPr/>
        <a:lstStyle/>
        <a:p>
          <a:r>
            <a:rPr lang="en-GB" b="0" baseline="0" dirty="0"/>
            <a:t>Object Programming </a:t>
          </a:r>
        </a:p>
        <a:p>
          <a:r>
            <a:rPr lang="en-GB" b="0" baseline="0" dirty="0"/>
            <a:t>&lt;&gt; </a:t>
          </a:r>
        </a:p>
        <a:p>
          <a:r>
            <a:rPr lang="en-GB" b="0" baseline="0" dirty="0"/>
            <a:t>Object-oriented Programming</a:t>
          </a:r>
          <a:endParaRPr lang="en-GB" dirty="0"/>
        </a:p>
      </dgm:t>
    </dgm:pt>
    <dgm:pt modelId="{4AD0C0FB-E7CF-4DDB-A08F-15951F5E2017}" type="parTrans" cxnId="{BA5713C6-92FE-47BD-9AE8-D064A3344872}">
      <dgm:prSet/>
      <dgm:spPr/>
    </dgm:pt>
    <dgm:pt modelId="{F791B840-FBE1-404B-AE91-3877415BA303}" type="sibTrans" cxnId="{BA5713C6-92FE-47BD-9AE8-D064A3344872}">
      <dgm:prSet/>
      <dgm:spPr/>
    </dgm:pt>
    <dgm:pt modelId="{1EC90C55-1DBF-4404-B2C9-EBD6EBB8C5AA}">
      <dgm:prSet/>
      <dgm:spPr/>
      <dgm:t>
        <a:bodyPr/>
        <a:lstStyle/>
        <a:p>
          <a:r>
            <a:rPr lang="en-GB" b="0" baseline="0" dirty="0"/>
            <a:t>Not all Functional Code is Good Code</a:t>
          </a:r>
          <a:endParaRPr lang="en-GB" dirty="0"/>
        </a:p>
      </dgm:t>
    </dgm:pt>
    <dgm:pt modelId="{83941CAF-FB5B-4BF1-AD4A-B062FB9720AF}" type="parTrans" cxnId="{2C6BF97F-D66A-4D2D-8690-5A1462A48EFB}">
      <dgm:prSet/>
      <dgm:spPr/>
    </dgm:pt>
    <dgm:pt modelId="{8A968389-F4D4-411E-8EA8-BA7696541657}" type="sibTrans" cxnId="{2C6BF97F-D66A-4D2D-8690-5A1462A48EFB}">
      <dgm:prSet/>
      <dgm:spPr/>
    </dgm:pt>
    <dgm:pt modelId="{5EA493AD-CE33-4DDC-A650-B62719A9ECE7}" type="pres">
      <dgm:prSet presAssocID="{90BEA038-76BE-4D79-8BB1-2CEA3DA7B7A6}" presName="diagram" presStyleCnt="0">
        <dgm:presLayoutVars>
          <dgm:dir/>
          <dgm:resizeHandles val="exact"/>
        </dgm:presLayoutVars>
      </dgm:prSet>
      <dgm:spPr/>
    </dgm:pt>
    <dgm:pt modelId="{A3B33A26-3BE4-4500-B6B0-E27470C07D20}" type="pres">
      <dgm:prSet presAssocID="{DAE59DF2-9529-4568-9BA0-D8C9F1B80997}" presName="node" presStyleLbl="node1" presStyleIdx="0" presStyleCnt="4">
        <dgm:presLayoutVars>
          <dgm:bulletEnabled val="1"/>
        </dgm:presLayoutVars>
      </dgm:prSet>
      <dgm:spPr/>
    </dgm:pt>
    <dgm:pt modelId="{34396A67-2B68-466D-8609-98BD79E93E29}" type="pres">
      <dgm:prSet presAssocID="{789B9B66-4F59-41E5-A7D9-1B3966BF1714}" presName="sibTrans" presStyleCnt="0"/>
      <dgm:spPr/>
    </dgm:pt>
    <dgm:pt modelId="{B5CB0069-9FC4-4784-AD4B-9F0DD281D438}" type="pres">
      <dgm:prSet presAssocID="{149B0C85-1675-410C-8034-1060638F0F04}" presName="node" presStyleLbl="node1" presStyleIdx="1" presStyleCnt="4">
        <dgm:presLayoutVars>
          <dgm:bulletEnabled val="1"/>
        </dgm:presLayoutVars>
      </dgm:prSet>
      <dgm:spPr/>
    </dgm:pt>
    <dgm:pt modelId="{6B8980A8-22E7-4D78-8710-BF8FD8A7C222}" type="pres">
      <dgm:prSet presAssocID="{4190056E-BB93-4C56-8A84-EEA281E37DE8}" presName="sibTrans" presStyleCnt="0"/>
      <dgm:spPr/>
    </dgm:pt>
    <dgm:pt modelId="{6D51E91B-4374-49CC-8222-BEC9B93A1E93}" type="pres">
      <dgm:prSet presAssocID="{1EC90C55-1DBF-4404-B2C9-EBD6EBB8C5AA}" presName="node" presStyleLbl="node1" presStyleIdx="2" presStyleCnt="4">
        <dgm:presLayoutVars>
          <dgm:bulletEnabled val="1"/>
        </dgm:presLayoutVars>
      </dgm:prSet>
      <dgm:spPr/>
    </dgm:pt>
    <dgm:pt modelId="{D10B651F-7AC6-4B85-9966-A2645ED00598}" type="pres">
      <dgm:prSet presAssocID="{8A968389-F4D4-411E-8EA8-BA7696541657}" presName="sibTrans" presStyleCnt="0"/>
      <dgm:spPr/>
    </dgm:pt>
    <dgm:pt modelId="{1E31E542-E5C5-4DEB-AC70-234D0E2F3D62}" type="pres">
      <dgm:prSet presAssocID="{F68D8EE6-ED3F-45C7-A220-CF0D98DDBCF8}" presName="node" presStyleLbl="node1" presStyleIdx="3" presStyleCnt="4">
        <dgm:presLayoutVars>
          <dgm:bulletEnabled val="1"/>
        </dgm:presLayoutVars>
      </dgm:prSet>
      <dgm:spPr/>
    </dgm:pt>
  </dgm:ptLst>
  <dgm:cxnLst>
    <dgm:cxn modelId="{A7256925-7B00-44B7-8A02-406D55655713}" type="presOf" srcId="{90BEA038-76BE-4D79-8BB1-2CEA3DA7B7A6}" destId="{5EA493AD-CE33-4DDC-A650-B62719A9ECE7}" srcOrd="0" destOrd="0" presId="urn:microsoft.com/office/officeart/2005/8/layout/default"/>
    <dgm:cxn modelId="{FD50E42F-AAE2-4778-A0D2-09B2BDF0C32B}" type="presOf" srcId="{149B0C85-1675-410C-8034-1060638F0F04}" destId="{B5CB0069-9FC4-4784-AD4B-9F0DD281D438}" srcOrd="0" destOrd="0" presId="urn:microsoft.com/office/officeart/2005/8/layout/default"/>
    <dgm:cxn modelId="{7F56F262-E4B8-472F-9082-0BD4CFE4DD4D}" srcId="{90BEA038-76BE-4D79-8BB1-2CEA3DA7B7A6}" destId="{149B0C85-1675-410C-8034-1060638F0F04}" srcOrd="1" destOrd="0" parTransId="{0053E430-2A79-4394-A503-7C2392C74691}" sibTransId="{4190056E-BB93-4C56-8A84-EEA281E37DE8}"/>
    <dgm:cxn modelId="{CA3D5B78-ED15-4E6B-B459-6232B36B52CF}" type="presOf" srcId="{DAE59DF2-9529-4568-9BA0-D8C9F1B80997}" destId="{A3B33A26-3BE4-4500-B6B0-E27470C07D20}" srcOrd="0" destOrd="0" presId="urn:microsoft.com/office/officeart/2005/8/layout/default"/>
    <dgm:cxn modelId="{2C6BF97F-D66A-4D2D-8690-5A1462A48EFB}" srcId="{90BEA038-76BE-4D79-8BB1-2CEA3DA7B7A6}" destId="{1EC90C55-1DBF-4404-B2C9-EBD6EBB8C5AA}" srcOrd="2" destOrd="0" parTransId="{83941CAF-FB5B-4BF1-AD4A-B062FB9720AF}" sibTransId="{8A968389-F4D4-411E-8EA8-BA7696541657}"/>
    <dgm:cxn modelId="{7D79988F-5FD6-4167-A0E5-2D3EAF3EF2E5}" type="presOf" srcId="{1EC90C55-1DBF-4404-B2C9-EBD6EBB8C5AA}" destId="{6D51E91B-4374-49CC-8222-BEC9B93A1E93}" srcOrd="0" destOrd="0" presId="urn:microsoft.com/office/officeart/2005/8/layout/default"/>
    <dgm:cxn modelId="{BA5713C6-92FE-47BD-9AE8-D064A3344872}" srcId="{90BEA038-76BE-4D79-8BB1-2CEA3DA7B7A6}" destId="{F68D8EE6-ED3F-45C7-A220-CF0D98DDBCF8}" srcOrd="3" destOrd="0" parTransId="{4AD0C0FB-E7CF-4DDB-A08F-15951F5E2017}" sibTransId="{F791B840-FBE1-404B-AE91-3877415BA303}"/>
    <dgm:cxn modelId="{BB3185D1-8ABD-43C8-8D72-DF5F2D08A441}" type="presOf" srcId="{F68D8EE6-ED3F-45C7-A220-CF0D98DDBCF8}" destId="{1E31E542-E5C5-4DEB-AC70-234D0E2F3D62}" srcOrd="0" destOrd="0" presId="urn:microsoft.com/office/officeart/2005/8/layout/default"/>
    <dgm:cxn modelId="{6200A3D2-3D62-4BB3-A8D3-9E572D413AF6}" srcId="{90BEA038-76BE-4D79-8BB1-2CEA3DA7B7A6}" destId="{DAE59DF2-9529-4568-9BA0-D8C9F1B80997}" srcOrd="0" destOrd="0" parTransId="{4E623336-8DAC-4F14-AA89-0F8E6E6C7225}" sibTransId="{789B9B66-4F59-41E5-A7D9-1B3966BF1714}"/>
    <dgm:cxn modelId="{E9A4140F-6A9A-4FF1-8B1E-408A0E30DC11}" type="presParOf" srcId="{5EA493AD-CE33-4DDC-A650-B62719A9ECE7}" destId="{A3B33A26-3BE4-4500-B6B0-E27470C07D20}" srcOrd="0" destOrd="0" presId="urn:microsoft.com/office/officeart/2005/8/layout/default"/>
    <dgm:cxn modelId="{E8F5D423-1087-4C57-9538-CB0E7783CC30}" type="presParOf" srcId="{5EA493AD-CE33-4DDC-A650-B62719A9ECE7}" destId="{34396A67-2B68-466D-8609-98BD79E93E29}" srcOrd="1" destOrd="0" presId="urn:microsoft.com/office/officeart/2005/8/layout/default"/>
    <dgm:cxn modelId="{0B59B6BD-9D30-404C-9C87-924357F75BE2}" type="presParOf" srcId="{5EA493AD-CE33-4DDC-A650-B62719A9ECE7}" destId="{B5CB0069-9FC4-4784-AD4B-9F0DD281D438}" srcOrd="2" destOrd="0" presId="urn:microsoft.com/office/officeart/2005/8/layout/default"/>
    <dgm:cxn modelId="{E755C079-F544-49EF-9870-7FF940AD7EA9}" type="presParOf" srcId="{5EA493AD-CE33-4DDC-A650-B62719A9ECE7}" destId="{6B8980A8-22E7-4D78-8710-BF8FD8A7C222}" srcOrd="3" destOrd="0" presId="urn:microsoft.com/office/officeart/2005/8/layout/default"/>
    <dgm:cxn modelId="{8CEFC756-459F-489C-AA51-136BAABCA335}" type="presParOf" srcId="{5EA493AD-CE33-4DDC-A650-B62719A9ECE7}" destId="{6D51E91B-4374-49CC-8222-BEC9B93A1E93}" srcOrd="4" destOrd="0" presId="urn:microsoft.com/office/officeart/2005/8/layout/default"/>
    <dgm:cxn modelId="{855C2135-F2D9-418B-A184-424D529712FF}" type="presParOf" srcId="{5EA493AD-CE33-4DDC-A650-B62719A9ECE7}" destId="{D10B651F-7AC6-4B85-9966-A2645ED00598}" srcOrd="5" destOrd="0" presId="urn:microsoft.com/office/officeart/2005/8/layout/default"/>
    <dgm:cxn modelId="{6094BC63-51AC-4070-9C94-939CAA8E15E0}" type="presParOf" srcId="{5EA493AD-CE33-4DDC-A650-B62719A9ECE7}" destId="{1E31E542-E5C5-4DEB-AC70-234D0E2F3D6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565611" y="216"/>
          <a:ext cx="2833037" cy="169982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GB" sz="2700" b="1" u="none" kern="1200" dirty="0">
              <a:latin typeface="Tw Cen MT" panose="020B0602020104020603" pitchFamily="34" charset="0"/>
            </a:rPr>
            <a:t>F# is open, cross-platform, neutral, independent</a:t>
          </a:r>
        </a:p>
      </dsp:txBody>
      <dsp:txXfrm>
        <a:off x="565611" y="216"/>
        <a:ext cx="2833037" cy="1699822"/>
      </dsp:txXfrm>
    </dsp:sp>
    <dsp:sp modelId="{26173910-6CAB-4A25-AC9D-B4857C42D832}">
      <dsp:nvSpPr>
        <dsp:cNvPr id="0" name=""/>
        <dsp:cNvSpPr/>
      </dsp:nvSpPr>
      <dsp:spPr>
        <a:xfrm>
          <a:off x="3681953" y="216"/>
          <a:ext cx="2833037" cy="1699822"/>
        </a:xfrm>
        <a:prstGeom prst="rect">
          <a:avLst/>
        </a:prstGeom>
        <a:solidFill>
          <a:schemeClr val="accent3">
            <a:hueOff val="1406283"/>
            <a:satOff val="-211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b="1" u="none" kern="1200" baseline="0" dirty="0">
              <a:latin typeface="Tw Cen MT" panose="020B0602020104020603" pitchFamily="34" charset="0"/>
            </a:rPr>
            <a:t>All F# language and tooling is accepting contributions</a:t>
          </a:r>
          <a:endParaRPr lang="en-GB" sz="2700" b="1" u="none" kern="1200" dirty="0">
            <a:latin typeface="Tw Cen MT" panose="020B0602020104020603" pitchFamily="34" charset="0"/>
          </a:endParaRPr>
        </a:p>
      </dsp:txBody>
      <dsp:txXfrm>
        <a:off x="3681953" y="216"/>
        <a:ext cx="2833037" cy="1699822"/>
      </dsp:txXfrm>
    </dsp:sp>
    <dsp:sp modelId="{D3EB88B9-0AA2-4E01-A4D0-65EDC49182AA}">
      <dsp:nvSpPr>
        <dsp:cNvPr id="0" name=""/>
        <dsp:cNvSpPr/>
      </dsp:nvSpPr>
      <dsp:spPr>
        <a:xfrm>
          <a:off x="6798295" y="216"/>
          <a:ext cx="2833037" cy="1699822"/>
        </a:xfrm>
        <a:prstGeom prst="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b="1" kern="1200" baseline="0" dirty="0">
              <a:latin typeface="Tw Cen MT" panose="020B0602020104020603" pitchFamily="34" charset="0"/>
            </a:rPr>
            <a:t>The F# community is self-empowered</a:t>
          </a:r>
        </a:p>
        <a:p>
          <a:pPr marL="0" lvl="0" indent="0" algn="ctr" defTabSz="1200150">
            <a:lnSpc>
              <a:spcPct val="90000"/>
            </a:lnSpc>
            <a:spcBef>
              <a:spcPct val="0"/>
            </a:spcBef>
            <a:spcAft>
              <a:spcPct val="35000"/>
            </a:spcAft>
            <a:buNone/>
          </a:pPr>
          <a:r>
            <a:rPr lang="en-GB" sz="2700" b="1" u="none" kern="1200" baseline="0" dirty="0">
              <a:latin typeface="Tw Cen MT" panose="020B0602020104020603" pitchFamily="34" charset="0"/>
            </a:rPr>
            <a:t>fsharp.org</a:t>
          </a:r>
          <a:endParaRPr lang="en-GB" sz="2700" b="1" u="none" kern="1200" dirty="0">
            <a:latin typeface="Tw Cen MT" panose="020B0602020104020603" pitchFamily="34" charset="0"/>
          </a:endParaRPr>
        </a:p>
      </dsp:txBody>
      <dsp:txXfrm>
        <a:off x="6798295" y="216"/>
        <a:ext cx="2833037" cy="1699822"/>
      </dsp:txXfrm>
    </dsp:sp>
    <dsp:sp modelId="{3BA32929-EE9C-4E0C-85E5-8B6344E85F5D}">
      <dsp:nvSpPr>
        <dsp:cNvPr id="0" name=""/>
        <dsp:cNvSpPr/>
      </dsp:nvSpPr>
      <dsp:spPr>
        <a:xfrm>
          <a:off x="565611" y="1983343"/>
          <a:ext cx="2833037" cy="1699822"/>
        </a:xfrm>
        <a:prstGeom prst="rect">
          <a:avLst/>
        </a:prstGeom>
        <a:solidFill>
          <a:schemeClr val="accent3">
            <a:hueOff val="4218849"/>
            <a:satOff val="-6330"/>
            <a:lumOff val="-10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b="1" u="none" kern="1200" baseline="0" dirty="0">
              <a:latin typeface="Tw Cen MT" panose="020B0602020104020603" pitchFamily="34" charset="0"/>
            </a:rPr>
            <a:t>Xamarin provide F# tools Android and iOS</a:t>
          </a:r>
          <a:endParaRPr lang="en-GB" sz="2700" b="1" u="none" kern="1200" dirty="0">
            <a:latin typeface="Tw Cen MT" panose="020B0602020104020603" pitchFamily="34" charset="0"/>
          </a:endParaRPr>
        </a:p>
      </dsp:txBody>
      <dsp:txXfrm>
        <a:off x="565611" y="1983343"/>
        <a:ext cx="2833037" cy="1699822"/>
      </dsp:txXfrm>
    </dsp:sp>
    <dsp:sp modelId="{EEABEB6C-F727-47C6-9ED2-69321E699B00}">
      <dsp:nvSpPr>
        <dsp:cNvPr id="0" name=""/>
        <dsp:cNvSpPr/>
      </dsp:nvSpPr>
      <dsp:spPr>
        <a:xfrm>
          <a:off x="3681953" y="1983343"/>
          <a:ext cx="2833037" cy="1699822"/>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GB" sz="2700" b="1" kern="1200" dirty="0" err="1">
              <a:latin typeface="Tw Cen MT" panose="020B0602020104020603" pitchFamily="34" charset="0"/>
            </a:rPr>
            <a:t>VSCode</a:t>
          </a:r>
          <a:r>
            <a:rPr lang="en-GB" sz="2700" b="1" kern="1200" dirty="0">
              <a:latin typeface="Tw Cen MT" panose="020B0602020104020603" pitchFamily="34" charset="0"/>
            </a:rPr>
            <a:t>, Visual Studio for Windows, Mac and Azure</a:t>
          </a:r>
        </a:p>
      </dsp:txBody>
      <dsp:txXfrm>
        <a:off x="3681953" y="1983343"/>
        <a:ext cx="2833037" cy="1699822"/>
      </dsp:txXfrm>
    </dsp:sp>
    <dsp:sp modelId="{EFEE37CB-8353-4BE7-B437-3CC87860D94D}">
      <dsp:nvSpPr>
        <dsp:cNvPr id="0" name=""/>
        <dsp:cNvSpPr/>
      </dsp:nvSpPr>
      <dsp:spPr>
        <a:xfrm>
          <a:off x="6798295" y="1983343"/>
          <a:ext cx="2833037" cy="1699822"/>
        </a:xfrm>
        <a:prstGeom prst="rect">
          <a:avLst/>
        </a:prstGeom>
        <a:solidFill>
          <a:schemeClr val="accent3">
            <a:hueOff val="7031415"/>
            <a:satOff val="-10550"/>
            <a:lumOff val="-17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GB" sz="2700" b="1" u="none" kern="1200" dirty="0" err="1">
              <a:latin typeface="Tw Cen MT" panose="020B0602020104020603" pitchFamily="34" charset="0"/>
            </a:rPr>
            <a:t>VSCode</a:t>
          </a:r>
          <a:r>
            <a:rPr lang="en-GB" sz="2700" b="1" u="none" kern="1200" dirty="0">
              <a:latin typeface="Tw Cen MT" panose="020B0602020104020603" pitchFamily="34" charset="0"/>
            </a:rPr>
            <a:t> and .NET Core for Linux/OSX</a:t>
          </a:r>
        </a:p>
      </dsp:txBody>
      <dsp:txXfrm>
        <a:off x="6798295" y="1983343"/>
        <a:ext cx="2833037" cy="1699822"/>
      </dsp:txXfrm>
    </dsp:sp>
    <dsp:sp modelId="{1186CC94-DC70-4D57-A77D-37EDB4FD06E7}">
      <dsp:nvSpPr>
        <dsp:cNvPr id="0" name=""/>
        <dsp:cNvSpPr/>
      </dsp:nvSpPr>
      <dsp:spPr>
        <a:xfrm>
          <a:off x="565611" y="3966469"/>
          <a:ext cx="2833037" cy="1699822"/>
        </a:xfrm>
        <a:prstGeom prst="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GB" sz="2700" b="1" kern="1200" baseline="0" dirty="0">
              <a:latin typeface="Tw Cen MT" panose="020B0602020104020603" pitchFamily="34" charset="0"/>
            </a:rPr>
            <a:t>The F# Compiler Service powers many other tools</a:t>
          </a:r>
          <a:endParaRPr lang="en-GB" sz="2700" b="1" kern="1200" dirty="0">
            <a:latin typeface="Tw Cen MT" panose="020B0602020104020603" pitchFamily="34" charset="0"/>
          </a:endParaRPr>
        </a:p>
      </dsp:txBody>
      <dsp:txXfrm>
        <a:off x="565611" y="3966469"/>
        <a:ext cx="2833037" cy="1699822"/>
      </dsp:txXfrm>
    </dsp:sp>
    <dsp:sp modelId="{8DF07D46-6FCE-4D78-BE30-6F59EF76CF27}">
      <dsp:nvSpPr>
        <dsp:cNvPr id="0" name=""/>
        <dsp:cNvSpPr/>
      </dsp:nvSpPr>
      <dsp:spPr>
        <a:xfrm>
          <a:off x="3681953" y="3966469"/>
          <a:ext cx="2833037" cy="1699822"/>
        </a:xfrm>
        <a:prstGeom prst="rect">
          <a:avLst/>
        </a:prstGeom>
        <a:solidFill>
          <a:schemeClr val="accent3">
            <a:hueOff val="9843981"/>
            <a:satOff val="-1477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GB" sz="2700" b="1" kern="1200" baseline="0" dirty="0">
              <a:latin typeface="Tw Cen MT" panose="020B0602020104020603" pitchFamily="34" charset="0"/>
            </a:rPr>
            <a:t>Fable for F#-to-</a:t>
          </a:r>
          <a:r>
            <a:rPr lang="en-GB" sz="2700" b="1" kern="1200" baseline="0" dirty="0" err="1">
              <a:latin typeface="Tw Cen MT" panose="020B0602020104020603" pitchFamily="34" charset="0"/>
            </a:rPr>
            <a:t>Javascript</a:t>
          </a:r>
          <a:endParaRPr lang="en-GB" sz="2700" b="1" kern="1200" baseline="0" dirty="0">
            <a:latin typeface="Tw Cen MT" panose="020B0602020104020603" pitchFamily="34" charset="0"/>
          </a:endParaRPr>
        </a:p>
        <a:p>
          <a:pPr marL="0" lvl="0" indent="0" algn="ctr" defTabSz="1200150" rtl="0">
            <a:lnSpc>
              <a:spcPct val="90000"/>
            </a:lnSpc>
            <a:spcBef>
              <a:spcPct val="0"/>
            </a:spcBef>
            <a:spcAft>
              <a:spcPct val="35000"/>
            </a:spcAft>
            <a:buNone/>
          </a:pPr>
          <a:r>
            <a:rPr lang="en-GB" sz="2700" b="1" kern="1200" baseline="0" dirty="0">
              <a:latin typeface="Tw Cen MT" panose="020B0602020104020603" pitchFamily="34" charset="0"/>
            </a:rPr>
            <a:t>SAFE for F# </a:t>
          </a:r>
          <a:r>
            <a:rPr lang="en-GB" sz="2700" b="1" kern="1200" baseline="0" dirty="0" err="1">
              <a:latin typeface="Tw Cen MT" panose="020B0602020104020603" pitchFamily="34" charset="0"/>
            </a:rPr>
            <a:t>fullstack</a:t>
          </a:r>
          <a:endParaRPr lang="en-GB" sz="2700" b="1" kern="1200" baseline="0" dirty="0">
            <a:latin typeface="Tw Cen MT" panose="020B0602020104020603" pitchFamily="34" charset="0"/>
          </a:endParaRPr>
        </a:p>
      </dsp:txBody>
      <dsp:txXfrm>
        <a:off x="3681953" y="3966469"/>
        <a:ext cx="2833037" cy="1699822"/>
      </dsp:txXfrm>
    </dsp:sp>
    <dsp:sp modelId="{C74EC330-05F3-47AC-A5BF-0DC71ACE6964}">
      <dsp:nvSpPr>
        <dsp:cNvPr id="0" name=""/>
        <dsp:cNvSpPr/>
      </dsp:nvSpPr>
      <dsp:spPr>
        <a:xfrm>
          <a:off x="6798295" y="3966469"/>
          <a:ext cx="2833037" cy="1699822"/>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GB" sz="2700" b="1" u="none" kern="1200" dirty="0">
              <a:latin typeface="Tw Cen MT" panose="020B0602020104020603" pitchFamily="34" charset="0"/>
            </a:rPr>
            <a:t>F# 4.7 now complete!</a:t>
          </a:r>
          <a:endParaRPr lang="en-GB" sz="2700" b="1" kern="1200" dirty="0">
            <a:latin typeface="Tw Cen MT" panose="020B0602020104020603" pitchFamily="34" charset="0"/>
          </a:endParaRPr>
        </a:p>
      </dsp:txBody>
      <dsp:txXfrm>
        <a:off x="6798295" y="3966469"/>
        <a:ext cx="2833037" cy="16998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33A26-3BE4-4500-B6B0-E27470C07D20}">
      <dsp:nvSpPr>
        <dsp:cNvPr id="0" name=""/>
        <dsp:cNvSpPr/>
      </dsp:nvSpPr>
      <dsp:spPr>
        <a:xfrm>
          <a:off x="1586637" y="2548"/>
          <a:ext cx="4087140" cy="2452284"/>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b="0" kern="1200" baseline="0" dirty="0"/>
            <a:t>F# Emphasises Clear Code to Solve Real-world Problems</a:t>
          </a:r>
        </a:p>
      </dsp:txBody>
      <dsp:txXfrm>
        <a:off x="1586637" y="2548"/>
        <a:ext cx="4087140" cy="2452284"/>
      </dsp:txXfrm>
    </dsp:sp>
    <dsp:sp modelId="{B5CB0069-9FC4-4784-AD4B-9F0DD281D438}">
      <dsp:nvSpPr>
        <dsp:cNvPr id="0" name=""/>
        <dsp:cNvSpPr/>
      </dsp:nvSpPr>
      <dsp:spPr>
        <a:xfrm>
          <a:off x="6082491" y="2548"/>
          <a:ext cx="4087140" cy="2452284"/>
        </a:xfrm>
        <a:prstGeom prst="rect">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b="0" kern="1200" baseline="0" dirty="0"/>
            <a:t>This is the F# Code I love</a:t>
          </a:r>
          <a:endParaRPr lang="en-GB" sz="3000" kern="1200" dirty="0"/>
        </a:p>
      </dsp:txBody>
      <dsp:txXfrm>
        <a:off x="6082491" y="2548"/>
        <a:ext cx="4087140" cy="2452284"/>
      </dsp:txXfrm>
    </dsp:sp>
    <dsp:sp modelId="{6D51E91B-4374-49CC-8222-BEC9B93A1E93}">
      <dsp:nvSpPr>
        <dsp:cNvPr id="0" name=""/>
        <dsp:cNvSpPr/>
      </dsp:nvSpPr>
      <dsp:spPr>
        <a:xfrm>
          <a:off x="1586637" y="2863546"/>
          <a:ext cx="4087140" cy="2452284"/>
        </a:xfrm>
        <a:prstGeom prst="rect">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b="0" kern="1200" baseline="0" dirty="0"/>
            <a:t>Not all Functional Code is Good Code</a:t>
          </a:r>
          <a:endParaRPr lang="en-GB" sz="3000" kern="1200" dirty="0"/>
        </a:p>
      </dsp:txBody>
      <dsp:txXfrm>
        <a:off x="1586637" y="2863546"/>
        <a:ext cx="4087140" cy="2452284"/>
      </dsp:txXfrm>
    </dsp:sp>
    <dsp:sp modelId="{1E31E542-E5C5-4DEB-AC70-234D0E2F3D62}">
      <dsp:nvSpPr>
        <dsp:cNvPr id="0" name=""/>
        <dsp:cNvSpPr/>
      </dsp:nvSpPr>
      <dsp:spPr>
        <a:xfrm>
          <a:off x="6082491" y="2863546"/>
          <a:ext cx="4087140" cy="2452284"/>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b="0" kern="1200" baseline="0" dirty="0"/>
            <a:t>Object Programming </a:t>
          </a:r>
        </a:p>
        <a:p>
          <a:pPr marL="0" lvl="0" indent="0" algn="ctr" defTabSz="1333500">
            <a:lnSpc>
              <a:spcPct val="90000"/>
            </a:lnSpc>
            <a:spcBef>
              <a:spcPct val="0"/>
            </a:spcBef>
            <a:spcAft>
              <a:spcPct val="35000"/>
            </a:spcAft>
            <a:buNone/>
          </a:pPr>
          <a:r>
            <a:rPr lang="en-GB" sz="3000" b="0" kern="1200" baseline="0" dirty="0"/>
            <a:t>&lt;&gt; </a:t>
          </a:r>
        </a:p>
        <a:p>
          <a:pPr marL="0" lvl="0" indent="0" algn="ctr" defTabSz="1333500">
            <a:lnSpc>
              <a:spcPct val="90000"/>
            </a:lnSpc>
            <a:spcBef>
              <a:spcPct val="0"/>
            </a:spcBef>
            <a:spcAft>
              <a:spcPct val="35000"/>
            </a:spcAft>
            <a:buNone/>
          </a:pPr>
          <a:r>
            <a:rPr lang="en-GB" sz="3000" b="0" kern="1200" baseline="0" dirty="0"/>
            <a:t>Object-oriented Programming</a:t>
          </a:r>
          <a:endParaRPr lang="en-GB" sz="3000" kern="1200" dirty="0"/>
        </a:p>
      </dsp:txBody>
      <dsp:txXfrm>
        <a:off x="6082491" y="2863546"/>
        <a:ext cx="4087140" cy="245228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10/18/2019</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10/18/2019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Tw Cen MT" panose="020B0602020104020603" pitchFamily="34" charset="0"/>
                <a:cs typeface="Courier New" pitchFamily="49" charset="0"/>
              </a:defRPr>
            </a:lvl1pPr>
            <a:lvl2pPr marL="457200" indent="6350">
              <a:lnSpc>
                <a:spcPct val="80000"/>
              </a:lnSpc>
              <a:buFontTx/>
              <a:buNone/>
              <a:defRPr sz="2000" b="0">
                <a:solidFill>
                  <a:srgbClr val="000000"/>
                </a:solidFill>
                <a:latin typeface="Tw Cen MT" panose="020B0602020104020603" pitchFamily="34" charset="0"/>
                <a:cs typeface="Courier New" pitchFamily="49" charset="0"/>
              </a:defRPr>
            </a:lvl2pPr>
            <a:lvl3pPr marL="796925" indent="0">
              <a:lnSpc>
                <a:spcPct val="80000"/>
              </a:lnSpc>
              <a:buFontTx/>
              <a:buNone/>
              <a:defRPr sz="1800" b="0">
                <a:solidFill>
                  <a:srgbClr val="000000"/>
                </a:solidFill>
                <a:latin typeface="Tw Cen MT" panose="020B0602020104020603" pitchFamily="34" charset="0"/>
                <a:cs typeface="Courier New" pitchFamily="49" charset="0"/>
              </a:defRPr>
            </a:lvl3pPr>
            <a:lvl4pPr marL="1147763" indent="20638">
              <a:lnSpc>
                <a:spcPct val="80000"/>
              </a:lnSpc>
              <a:buFontTx/>
              <a:buNone/>
              <a:defRPr sz="1800" b="0">
                <a:solidFill>
                  <a:srgbClr val="000000"/>
                </a:solidFill>
                <a:latin typeface="Tw Cen MT" panose="020B0602020104020603" pitchFamily="34" charset="0"/>
                <a:cs typeface="Courier New" pitchFamily="49" charset="0"/>
              </a:defRPr>
            </a:lvl4pPr>
            <a:lvl5pPr marL="1489075" indent="0">
              <a:lnSpc>
                <a:spcPct val="80000"/>
              </a:lnSpc>
              <a:buFontTx/>
              <a:buNone/>
              <a:defRPr sz="1800" b="0">
                <a:solidFill>
                  <a:srgbClr val="000000"/>
                </a:solidFill>
                <a:latin typeface="Tw Cen MT" panose="020B0602020104020603" pitchFamily="34"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10/18/2019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00674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18/10/2019</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18/10/2019</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18/10/2019</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18/10/2019</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18/10/2019</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18/10/2019</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Tw Cen MT" panose="020B0602020104020603"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Tw Cen MT" panose="020B0602020104020603" pitchFamily="34" charset="0"/>
              </a:defRPr>
            </a:lvl1pPr>
            <a:lvl2pP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theme" Target="../theme/theme4.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theme" Target="../theme/theme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 id="2147483884" r:id="rId11"/>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3"/>
        </a:buBlip>
        <a:defRPr sz="3300" kern="1200">
          <a:gradFill>
            <a:gsLst>
              <a:gs pos="0">
                <a:schemeClr val="tx1"/>
              </a:gs>
              <a:gs pos="86000">
                <a:schemeClr val="tx1"/>
              </a:gs>
            </a:gsLst>
            <a:lin ang="5400000" scaled="0"/>
          </a:gradFill>
          <a:latin typeface="Tw Cen MT" panose="020B0602020104020603"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Tw Cen MT" panose="020B0602020104020603"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Tw Cen MT" panose="020B0602020104020603"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Tw Cen MT" panose="020B0602020104020603"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Tw Cen MT" panose="020B0602020104020603"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18/10/2019</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Tw Cen MT" panose="020B0602020104020603" pitchFamily="34" charset="0"/>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Tw Cen MT" panose="020B0602020104020603" pitchFamily="34" charset="0"/>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Tw Cen MT" panose="020B0602020104020603" pitchFamily="34" charset="0"/>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Tw Cen MT" panose="020B0602020104020603" pitchFamily="34" charset="0"/>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Tw Cen MT" panose="020B0602020104020603" pitchFamily="34" charset="0"/>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Tw Cen MT" panose="020B0602020104020603" pitchFamily="34" charset="0"/>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fsharp/fslang-design/tree/master/FSharp-4.5"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fsharp/fslang-design/tree/master/FSharp-4.5"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fsharp/fslang-design/tree/master/FSharp-4.5"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hyperlink" Target="https://docs.microsoft.com/en-us/dotnet/core/"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fsharp.org/"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github.com/fsharp/fslang-suggestions" TargetMode="External"/><Relationship Id="rId2" Type="http://schemas.openxmlformats.org/officeDocument/2006/relationships/hyperlink" Target="http://github.com/fsharp/fslang-design" TargetMode="Externa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hyperlink" Target="http://github.com/dotnet/fsharp"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hyperlink" Target="http://connpass.com/event/3935/" TargetMode="External"/><Relationship Id="rId3" Type="http://schemas.openxmlformats.org/officeDocument/2006/relationships/hyperlink" Target="https://sergeytihon.com/2016/10/23/f-advent-calendar-in-english-2016/" TargetMode="External"/><Relationship Id="rId7" Type="http://schemas.openxmlformats.org/officeDocument/2006/relationships/hyperlink" Target="http://connpass.com/event/9758/" TargetMode="External"/><Relationship Id="rId2" Type="http://schemas.openxmlformats.org/officeDocument/2006/relationships/hyperlink" Target="https://sergeytihon.com/2017/10/22/f-advent-calendar-in-english-2017/" TargetMode="External"/><Relationship Id="rId1" Type="http://schemas.openxmlformats.org/officeDocument/2006/relationships/slideLayout" Target="../slideLayouts/slideLayout8.xml"/><Relationship Id="rId6" Type="http://schemas.openxmlformats.org/officeDocument/2006/relationships/hyperlink" Target="http://connpass.com/event/22056/" TargetMode="External"/><Relationship Id="rId11" Type="http://schemas.openxmlformats.org/officeDocument/2006/relationships/hyperlink" Target="https://atnd.org/events/10685" TargetMode="External"/><Relationship Id="rId5" Type="http://schemas.openxmlformats.org/officeDocument/2006/relationships/hyperlink" Target="https://qiita.com/advent-calendar/2016/fsharp" TargetMode="External"/><Relationship Id="rId10" Type="http://schemas.openxmlformats.org/officeDocument/2006/relationships/hyperlink" Target="http://partake.in/events/1c24993a-c475-4fc2-bca4-7a1cd2f81869" TargetMode="External"/><Relationship Id="rId4" Type="http://schemas.openxmlformats.org/officeDocument/2006/relationships/hyperlink" Target="https://sergeytihon.com/2015/10/25/f-advent-calendar-in-english-2015/" TargetMode="External"/><Relationship Id="rId9" Type="http://schemas.openxmlformats.org/officeDocument/2006/relationships/hyperlink" Target="https://atnd.org/events/33927"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connpass.com/event/3935/" TargetMode="External"/><Relationship Id="rId3" Type="http://schemas.openxmlformats.org/officeDocument/2006/relationships/hyperlink" Target="https://sergeytihon.com/2016/10/23/f-advent-calendar-in-english-2016/" TargetMode="External"/><Relationship Id="rId7" Type="http://schemas.openxmlformats.org/officeDocument/2006/relationships/hyperlink" Target="http://connpass.com/event/9758/" TargetMode="External"/><Relationship Id="rId12" Type="http://schemas.openxmlformats.org/officeDocument/2006/relationships/image" Target="../media/image27.png"/><Relationship Id="rId2" Type="http://schemas.openxmlformats.org/officeDocument/2006/relationships/hyperlink" Target="https://sergeytihon.com/2017/10/22/f-advent-calendar-in-english-2017/" TargetMode="External"/><Relationship Id="rId1" Type="http://schemas.openxmlformats.org/officeDocument/2006/relationships/slideLayout" Target="../slideLayouts/slideLayout8.xml"/><Relationship Id="rId6" Type="http://schemas.openxmlformats.org/officeDocument/2006/relationships/hyperlink" Target="http://connpass.com/event/22056/" TargetMode="External"/><Relationship Id="rId11" Type="http://schemas.openxmlformats.org/officeDocument/2006/relationships/hyperlink" Target="https://atnd.org/events/10685" TargetMode="External"/><Relationship Id="rId5" Type="http://schemas.openxmlformats.org/officeDocument/2006/relationships/hyperlink" Target="https://qiita.com/advent-calendar/2016/fsharp" TargetMode="External"/><Relationship Id="rId10" Type="http://schemas.openxmlformats.org/officeDocument/2006/relationships/hyperlink" Target="http://partake.in/events/1c24993a-c475-4fc2-bca4-7a1cd2f81869" TargetMode="External"/><Relationship Id="rId4" Type="http://schemas.openxmlformats.org/officeDocument/2006/relationships/hyperlink" Target="https://sergeytihon.com/2015/10/25/f-advent-calendar-in-english-2015/" TargetMode="External"/><Relationship Id="rId9" Type="http://schemas.openxmlformats.org/officeDocument/2006/relationships/hyperlink" Target="https://atnd.org/events/33927"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hyperlink" Target="https://fsharp.org/history/index.html" TargetMode="Externa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lukemerrett.com/fsharp-domain-modelling/"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hyperlink" Target="https://medium.com/@odytric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hyperlink" Target="http://github.com/fsprojects/Fabulous"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gif"/><Relationship Id="rId2" Type="http://schemas.openxmlformats.org/officeDocument/2006/relationships/image" Target="../media/image35.png"/><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microsoft.com/net/" TargetMode="External"/><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fsprojects/FsLexYacc/blob/master/src/FsYacc/fsyaccast.fs" TargetMode="Externa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hyperlink" Target="http://fsharp.github.io/FSharp.Data/images/wb.gif" TargetMode="External"/><Relationship Id="rId2" Type="http://schemas.openxmlformats.org/officeDocument/2006/relationships/hyperlink" Target="http://fsharp.github.io/FSharp.Data/images/csv.gif" TargetMode="Externa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hyperlink" Target="https://fsprojects.github.io/FSharp.Control.AsyncSeq/"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fsharp/fslang-design/tree/master/FSharp-4.0"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fsharp/fslang-design/tree/master/FSharp-4.1"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a:latin typeface="+mj-lt"/>
                <a:sym typeface="Wingdings" pitchFamily="2" charset="2"/>
              </a:rPr>
              <a:t>F# Code I Love</a:t>
            </a:r>
          </a:p>
        </p:txBody>
      </p:sp>
      <p:sp>
        <p:nvSpPr>
          <p:cNvPr id="2" name="Text Placeholder 1"/>
          <p:cNvSpPr>
            <a:spLocks noGrp="1"/>
          </p:cNvSpPr>
          <p:nvPr>
            <p:ph type="body" sz="quarter" idx="11"/>
          </p:nvPr>
        </p:nvSpPr>
        <p:spPr/>
        <p:txBody>
          <a:bodyPr>
            <a:normAutofit/>
          </a:bodyPr>
          <a:lstStyle/>
          <a:p>
            <a:r>
              <a:rPr lang="en-GB" dirty="0">
                <a:latin typeface="+mj-lt"/>
              </a:rPr>
              <a:t>Don Syme</a:t>
            </a:r>
          </a:p>
          <a:p>
            <a:r>
              <a:rPr lang="en-GB" dirty="0">
                <a:latin typeface="+mj-lt"/>
              </a:rPr>
              <a:t>F# Community Contributor</a:t>
            </a:r>
          </a:p>
          <a:p>
            <a:r>
              <a:rPr lang="en-GB" dirty="0">
                <a:latin typeface="+mj-lt"/>
              </a:rPr>
              <a:t>Researcher @ Microsoft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3822585"/>
          </a:xfrm>
        </p:spPr>
        <p:txBody>
          <a:bodyPr/>
          <a:lstStyle/>
          <a:p>
            <a:pPr algn="l"/>
            <a:r>
              <a:rPr lang="en-GB" sz="4800" dirty="0">
                <a:latin typeface="Segoe UI Light" panose="020B0502040204020203" pitchFamily="34" charset="0"/>
              </a:rPr>
              <a:t>F# 4.5</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Span&lt;T&gt; high perf type-safe non-allocating code</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Improved async debugging</a:t>
            </a:r>
            <a:br>
              <a:rPr lang="en-GB" sz="4000" dirty="0">
                <a:gradFill flip="none" rotWithShape="1">
                  <a:gsLst>
                    <a:gs pos="0">
                      <a:prstClr val="black"/>
                    </a:gs>
                    <a:gs pos="86000">
                      <a:prstClr val="black"/>
                    </a:gs>
                  </a:gsLst>
                  <a:lin ang="5400000" scaled="0"/>
                  <a:tileRect/>
                </a:gradFill>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More bits and pieces</a:t>
            </a:r>
            <a:br>
              <a:rPr lang="en-GB" sz="2800" dirty="0">
                <a:latin typeface="Segoe UI Light" panose="020B0502040204020203" pitchFamily="34" charset="0"/>
              </a:rPr>
            </a:b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1357744" y="5738198"/>
            <a:ext cx="8700655" cy="369332"/>
          </a:xfrm>
          <a:prstGeom prst="rect">
            <a:avLst/>
          </a:prstGeom>
        </p:spPr>
        <p:txBody>
          <a:bodyPr wrap="square">
            <a:spAutoFit/>
          </a:bodyPr>
          <a:lstStyle/>
          <a:p>
            <a:r>
              <a:rPr lang="en-GB" dirty="0">
                <a:hlinkClick r:id="rId2"/>
              </a:rPr>
              <a:t>https://github.com/fsharp/fslang-design/tree/master/FSharp-4.5</a:t>
            </a:r>
            <a:r>
              <a:rPr lang="en-GB" dirty="0"/>
              <a:t> </a:t>
            </a:r>
          </a:p>
        </p:txBody>
      </p:sp>
    </p:spTree>
    <p:extLst>
      <p:ext uri="{BB962C8B-B14F-4D97-AF65-F5344CB8AC3E}">
        <p14:creationId xmlns:p14="http://schemas.microsoft.com/office/powerpoint/2010/main" val="2212823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3379387"/>
          </a:xfrm>
        </p:spPr>
        <p:txBody>
          <a:bodyPr/>
          <a:lstStyle/>
          <a:p>
            <a:pPr algn="l"/>
            <a:r>
              <a:rPr lang="en-GB" sz="4800" dirty="0">
                <a:latin typeface="Segoe UI Light" panose="020B0502040204020203" pitchFamily="34" charset="0"/>
              </a:rPr>
              <a:t>F# 4.6</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Anonymous records</a:t>
            </a:r>
            <a:br>
              <a:rPr lang="en-GB" sz="3200" dirty="0">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More bits and pieces</a:t>
            </a:r>
            <a:br>
              <a:rPr lang="en-GB" sz="2800" dirty="0">
                <a:latin typeface="Segoe UI Light" panose="020B0502040204020203" pitchFamily="34" charset="0"/>
              </a:rPr>
            </a:b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1357744" y="5738198"/>
            <a:ext cx="8700655" cy="369332"/>
          </a:xfrm>
          <a:prstGeom prst="rect">
            <a:avLst/>
          </a:prstGeom>
        </p:spPr>
        <p:txBody>
          <a:bodyPr wrap="square">
            <a:spAutoFit/>
          </a:bodyPr>
          <a:lstStyle/>
          <a:p>
            <a:r>
              <a:rPr lang="en-GB" dirty="0">
                <a:hlinkClick r:id="rId2"/>
              </a:rPr>
              <a:t>https://github.com/fsharp/fslang-design/tree/master/FSharp-4.5</a:t>
            </a:r>
            <a:r>
              <a:rPr lang="en-GB" dirty="0"/>
              <a:t> </a:t>
            </a:r>
          </a:p>
        </p:txBody>
      </p:sp>
    </p:spTree>
    <p:extLst>
      <p:ext uri="{BB962C8B-B14F-4D97-AF65-F5344CB8AC3E}">
        <p14:creationId xmlns:p14="http://schemas.microsoft.com/office/powerpoint/2010/main" val="2874551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3545586"/>
          </a:xfrm>
        </p:spPr>
        <p:txBody>
          <a:bodyPr/>
          <a:lstStyle/>
          <a:p>
            <a:pPr algn="l"/>
            <a:r>
              <a:rPr lang="en-GB" sz="4800" dirty="0">
                <a:latin typeface="Segoe UI Light" panose="020B0502040204020203" pitchFamily="34" charset="0"/>
              </a:rPr>
              <a:t>F# 4.7</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Implicit yields</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a:t>
            </a:r>
            <a:r>
              <a:rPr lang="en-GB" sz="3200" dirty="0" err="1">
                <a:latin typeface="Segoe UI Light" panose="020B0502040204020203" pitchFamily="34" charset="0"/>
              </a:rPr>
              <a:t>langversion</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indentation relaxations</a:t>
            </a: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1357744" y="5738198"/>
            <a:ext cx="8700655" cy="369332"/>
          </a:xfrm>
          <a:prstGeom prst="rect">
            <a:avLst/>
          </a:prstGeom>
        </p:spPr>
        <p:txBody>
          <a:bodyPr wrap="square">
            <a:spAutoFit/>
          </a:bodyPr>
          <a:lstStyle/>
          <a:p>
            <a:r>
              <a:rPr lang="en-GB" dirty="0">
                <a:hlinkClick r:id="rId2"/>
              </a:rPr>
              <a:t>https://github.com/fsharp/fslang-design/tree/master/FSharp-4.5</a:t>
            </a:r>
            <a:r>
              <a:rPr lang="en-GB" dirty="0"/>
              <a:t> </a:t>
            </a:r>
          </a:p>
        </p:txBody>
      </p:sp>
    </p:spTree>
    <p:extLst>
      <p:ext uri="{BB962C8B-B14F-4D97-AF65-F5344CB8AC3E}">
        <p14:creationId xmlns:p14="http://schemas.microsoft.com/office/powerpoint/2010/main" val="525693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4875181"/>
          </a:xfrm>
        </p:spPr>
        <p:txBody>
          <a:bodyPr/>
          <a:lstStyle/>
          <a:p>
            <a:r>
              <a:rPr lang="en-GB" sz="4800" dirty="0">
                <a:latin typeface="Segoe UI Light" panose="020B0502040204020203" pitchFamily="34" charset="0"/>
              </a:rPr>
              <a:t>F# and .NET Core (Linux, OSX, Windows)</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cs typeface="Consolas" panose="020B0609020204030204" pitchFamily="49" charset="0"/>
              </a:rPr>
              <a:t>dotnet new -</a:t>
            </a:r>
            <a:r>
              <a:rPr lang="en-GB" sz="3200" dirty="0" err="1">
                <a:latin typeface="Consolas" panose="020B0609020204030204" pitchFamily="49" charset="0"/>
                <a:cs typeface="Consolas" panose="020B0609020204030204" pitchFamily="49" charset="0"/>
              </a:rPr>
              <a:t>lang</a:t>
            </a:r>
            <a:r>
              <a:rPr lang="en-GB" sz="3200" dirty="0">
                <a:latin typeface="Consolas" panose="020B0609020204030204" pitchFamily="49" charset="0"/>
                <a:cs typeface="Consolas" panose="020B0609020204030204" pitchFamily="49" charset="0"/>
              </a:rPr>
              <a:t> F#</a:t>
            </a:r>
            <a:br>
              <a:rPr lang="en-GB" sz="3200" dirty="0">
                <a:latin typeface="Consolas" panose="020B0609020204030204" pitchFamily="49" charset="0"/>
                <a:cs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build</a:t>
            </a:r>
            <a:br>
              <a:rPr lang="en-GB" sz="3200" dirty="0">
                <a:latin typeface="Consolas" panose="020B0609020204030204" pitchFamily="49" charset="0"/>
                <a:cs typeface="Consolas" panose="020B0609020204030204" pitchFamily="49" charset="0"/>
              </a:rPr>
            </a:br>
            <a:br>
              <a:rPr lang="en-GB" sz="4800" dirty="0">
                <a:latin typeface="Consolas" panose="020B0609020204030204" pitchFamily="49" charset="0"/>
                <a:cs typeface="Consolas" panose="020B0609020204030204" pitchFamily="49" charset="0"/>
              </a:rPr>
            </a:br>
            <a:r>
              <a:rPr lang="en-GB" sz="3200" dirty="0">
                <a:latin typeface="Segoe UI Light" panose="020B0502040204020203" pitchFamily="34" charset="0"/>
                <a:hlinkClick r:id="rId2"/>
              </a:rPr>
              <a:t>docs.microsoft.com/dotnet/core/</a:t>
            </a:r>
            <a:r>
              <a:rPr lang="en-GB" sz="3200" dirty="0">
                <a:latin typeface="Segoe UI Light" panose="020B0502040204020203" pitchFamily="34" charset="0"/>
              </a:rPr>
              <a:t> </a:t>
            </a:r>
            <a:br>
              <a:rPr lang="en-GB" sz="3200" dirty="0">
                <a:latin typeface="Segoe UI Light" panose="020B0502040204020203" pitchFamily="34" charset="0"/>
              </a:rPr>
            </a:br>
            <a:br>
              <a:rPr lang="en-GB" sz="32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381746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368341"/>
          </a:xfrm>
        </p:spPr>
        <p:txBody>
          <a:bodyPr/>
          <a:lstStyle/>
          <a:p>
            <a:r>
              <a:rPr lang="en-GB" dirty="0">
                <a:latin typeface="Segoe UI Light" panose="020B0502040204020203" pitchFamily="34" charset="0"/>
              </a:rPr>
              <a:t>A </a:t>
            </a:r>
            <a:r>
              <a:rPr lang="en-GB" b="1" u="sng" dirty="0">
                <a:latin typeface="Segoe UI Light" panose="020B0502040204020203" pitchFamily="34" charset="0"/>
              </a:rPr>
              <a:t>functional-first</a:t>
            </a:r>
            <a:r>
              <a:rPr lang="en-GB" dirty="0">
                <a:latin typeface="Segoe UI Light" panose="020B0502040204020203" pitchFamily="34" charset="0"/>
              </a:rPr>
              <a:t> approach makes a huge difference in practice</a:t>
            </a:r>
            <a:br>
              <a:rPr lang="en-GB" dirty="0">
                <a:latin typeface="Segoe UI Light" panose="020B0502040204020203" pitchFamily="34" charset="0"/>
              </a:rPr>
            </a:br>
            <a:br>
              <a:rPr lang="en-GB" dirty="0">
                <a:latin typeface="Segoe UI Light" panose="020B0502040204020203" pitchFamily="34" charset="0"/>
              </a:rPr>
            </a:br>
            <a:r>
              <a:rPr lang="en-GB" sz="3600" dirty="0">
                <a:latin typeface="Segoe UI Light" panose="020B0502040204020203" pitchFamily="34" charset="0"/>
                <a:hlinkClick r:id="rId2"/>
              </a:rPr>
              <a:t>fsharp.org/testimonials</a:t>
            </a:r>
            <a:r>
              <a:rPr lang="en-GB" sz="3600" dirty="0">
                <a:latin typeface="Segoe UI Light" panose="020B0502040204020203"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165697195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An analysis </a:t>
            </a:r>
            <a:r>
              <a:rPr lang="en-GB" sz="2699"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332214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95426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spTree>
    <p:extLst>
      <p:ext uri="{BB962C8B-B14F-4D97-AF65-F5344CB8AC3E}">
        <p14:creationId xmlns:p14="http://schemas.microsoft.com/office/powerpoint/2010/main" val="347269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039" y="1028701"/>
            <a:ext cx="8358737" cy="553998"/>
          </a:xfrm>
        </p:spPr>
        <p:txBody>
          <a:bodyPr/>
          <a:lstStyle/>
          <a:p>
            <a:r>
              <a:rPr lang="en-GB" sz="4000" dirty="0">
                <a:latin typeface="Segoe UI Light" panose="020B0502040204020203" pitchFamily="34" charset="0"/>
              </a:rPr>
              <a:t>Simon Cousins, Energy Sector</a:t>
            </a:r>
            <a:endParaRPr lang="en-GB" sz="6600" dirty="0">
              <a:latin typeface="Segoe UI Light" panose="020B0502040204020203" pitchFamily="34" charset="0"/>
            </a:endParaRPr>
          </a:p>
        </p:txBody>
      </p:sp>
      <p:sp>
        <p:nvSpPr>
          <p:cNvPr id="4" name="TextBox 3"/>
          <p:cNvSpPr txBox="1"/>
          <p:nvPr/>
        </p:nvSpPr>
        <p:spPr>
          <a:xfrm>
            <a:off x="1951838" y="2061701"/>
            <a:ext cx="3191579" cy="1384097"/>
          </a:xfrm>
          <a:prstGeom prst="rect">
            <a:avLst/>
          </a:prstGeom>
          <a:noFill/>
        </p:spPr>
        <p:txBody>
          <a:bodyPr wrap="none" lIns="0" tIns="0" rIns="0" bIns="0" rtlCol="0">
            <a:spAutoFit/>
          </a:bodyPr>
          <a:lstStyle/>
          <a:p>
            <a:pPr algn="ctr"/>
            <a:r>
              <a:rPr lang="en-GB" sz="6595" dirty="0">
                <a:latin typeface="Segoe UI Light" panose="020B0502040204020203" pitchFamily="34" charset="0"/>
              </a:rPr>
              <a:t>Zero</a:t>
            </a:r>
            <a:endParaRPr lang="en-GB" sz="7994" dirty="0">
              <a:latin typeface="Segoe UI Light" panose="020B0502040204020203" pitchFamily="34" charset="0"/>
            </a:endParaRPr>
          </a:p>
          <a:p>
            <a:pPr algn="ctr"/>
            <a:r>
              <a:rPr lang="en-GB" sz="2399" dirty="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3879035" y="3852668"/>
            <a:ext cx="6398995" cy="984885"/>
          </a:xfrm>
          <a:prstGeom prst="rect">
            <a:avLst/>
          </a:prstGeom>
          <a:noFill/>
        </p:spPr>
        <p:txBody>
          <a:bodyPr wrap="none" lIns="0" tIns="0" rIns="0" bIns="0" rtlCol="0">
            <a:spAutoFit/>
          </a:bodyPr>
          <a:lstStyle/>
          <a:p>
            <a:pPr algn="ctr"/>
            <a:r>
              <a:rPr lang="en-GB" sz="3200" dirty="0">
                <a:latin typeface="Segoe UI Light" panose="020B0502040204020203" pitchFamily="34" charset="0"/>
              </a:rPr>
              <a:t>“F# is the safe choice for this project, </a:t>
            </a:r>
          </a:p>
          <a:p>
            <a:pPr algn="ctr"/>
            <a:r>
              <a:rPr lang="en-GB" sz="3200" dirty="0">
                <a:latin typeface="Segoe UI Light" panose="020B0502040204020203" pitchFamily="34" charset="0"/>
              </a:rPr>
              <a:t>any other choice is too risky”</a:t>
            </a:r>
            <a:endParaRPr lang="en-GB" sz="4000" dirty="0">
              <a:latin typeface="Segoe UI Light" panose="020B0502040204020203"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latin typeface="Segoe UI Light" panose="020B0502040204020203" pitchFamily="34" charset="0"/>
              </a:rPr>
              <a:t>An application to evaluate the revenue due from </a:t>
            </a:r>
            <a:r>
              <a:rPr lang="en-GB" sz="825" dirty="0">
                <a:latin typeface="Segoe UI Light" panose="020B0502040204020203" pitchFamily="34" charset="0"/>
                <a:hlinkClick r:id="rId2"/>
              </a:rPr>
              <a:t>Balancing Services</a:t>
            </a:r>
            <a:r>
              <a:rPr lang="en-GB" sz="825" dirty="0">
                <a:latin typeface="Segoe UI Light" panose="020B0502040204020203" pitchFamily="34" charset="0"/>
              </a:rPr>
              <a:t> contracts in the UK energy industry</a:t>
            </a:r>
          </a:p>
          <a:p>
            <a:endParaRPr lang="en-GB" sz="825" dirty="0">
              <a:latin typeface="Segoe UI Light" panose="020B0502040204020203" pitchFamily="34" charset="0"/>
            </a:endParaRPr>
          </a:p>
          <a:p>
            <a:r>
              <a:rPr lang="en-GB" sz="825" dirty="0">
                <a:latin typeface="Segoe UI Light" panose="020B0502040204020203" pitchFamily="34" charset="0"/>
                <a:hlinkClick r:id="rId3"/>
              </a:rPr>
              <a:t>http://simontcousins.azurewebsites.net/does-the-language-you-use-make-a-difference-revisited/</a:t>
            </a:r>
            <a:r>
              <a:rPr lang="en-GB" sz="825" dirty="0">
                <a:latin typeface="Segoe UI Light" panose="020B0502040204020203" pitchFamily="34" charset="0"/>
              </a:rPr>
              <a:t> </a:t>
            </a:r>
          </a:p>
        </p:txBody>
      </p:sp>
    </p:spTree>
    <p:extLst>
      <p:ext uri="{BB962C8B-B14F-4D97-AF65-F5344CB8AC3E}">
        <p14:creationId xmlns:p14="http://schemas.microsoft.com/office/powerpoint/2010/main" val="3822720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792" y="186352"/>
            <a:ext cx="11914208" cy="861157"/>
          </a:xfrm>
        </p:spPr>
        <p:txBody>
          <a:bodyPr>
            <a:normAutofit/>
          </a:bodyPr>
          <a:lstStyle/>
          <a:p>
            <a:r>
              <a:rPr lang="en-GB" dirty="0">
                <a:latin typeface="Segoe UI Light" panose="020B0502040204020203" pitchFamily="34" charset="0"/>
                <a:cs typeface="Segoe UI Light" panose="020B0502040204020203" pitchFamily="34" charset="0"/>
              </a:rPr>
              <a:t>A $3B Unicorn, Built on F#</a:t>
            </a:r>
          </a:p>
        </p:txBody>
      </p:sp>
      <p:pic>
        <p:nvPicPr>
          <p:cNvPr id="15" name="Picture 14"/>
          <p:cNvPicPr>
            <a:picLocks noChangeAspect="1"/>
          </p:cNvPicPr>
          <p:nvPr/>
        </p:nvPicPr>
        <p:blipFill>
          <a:blip r:embed="rId2"/>
          <a:stretch>
            <a:fillRect/>
          </a:stretch>
        </p:blipFill>
        <p:spPr>
          <a:xfrm>
            <a:off x="472545" y="1047509"/>
            <a:ext cx="4925866" cy="5397692"/>
          </a:xfrm>
          <a:prstGeom prst="rect">
            <a:avLst/>
          </a:prstGeom>
        </p:spPr>
      </p:pic>
      <p:pic>
        <p:nvPicPr>
          <p:cNvPr id="14" name="Picture 13"/>
          <p:cNvPicPr>
            <a:picLocks noChangeAspect="1"/>
          </p:cNvPicPr>
          <p:nvPr/>
        </p:nvPicPr>
        <p:blipFill>
          <a:blip r:embed="rId3"/>
          <a:stretch>
            <a:fillRect/>
          </a:stretch>
        </p:blipFill>
        <p:spPr>
          <a:xfrm>
            <a:off x="6056621" y="1513840"/>
            <a:ext cx="5684711" cy="4465030"/>
          </a:xfrm>
          <a:prstGeom prst="rect">
            <a:avLst/>
          </a:prstGeom>
        </p:spPr>
      </p:pic>
    </p:spTree>
    <p:extLst>
      <p:ext uri="{BB962C8B-B14F-4D97-AF65-F5344CB8AC3E}">
        <p14:creationId xmlns:p14="http://schemas.microsoft.com/office/powerpoint/2010/main" val="1906036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393237"/>
          </a:xfrm>
        </p:spPr>
        <p:txBody>
          <a:bodyPr/>
          <a:lstStyle/>
          <a:p>
            <a:r>
              <a:rPr lang="en-GB" sz="4000" dirty="0">
                <a:latin typeface="Segoe UI Light" panose="020B0502040204020203" pitchFamily="34" charset="0"/>
                <a:cs typeface="Segoe UI Light" panose="020B0502040204020203" pitchFamily="34" charset="0"/>
              </a:rPr>
              <a:t>A stroll through some of the F# code I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some that I love a little less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how this relates to the language features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1149490"/>
            <a:ext cx="11176000" cy="4431983"/>
          </a:xfrm>
        </p:spPr>
        <p:txBody>
          <a:bodyPr/>
          <a:lstStyle/>
          <a:p>
            <a:pPr algn="l"/>
            <a:br>
              <a:rPr lang="en-GB" sz="4800" dirty="0">
                <a:latin typeface="Segoe UI Light" panose="020B0502040204020203" pitchFamily="34" charset="0"/>
                <a:cs typeface="Segoe UI Light" panose="020B0502040204020203" pitchFamily="34" charset="0"/>
              </a:rPr>
            </a:br>
            <a:r>
              <a:rPr lang="en-GB" sz="4800" dirty="0">
                <a:latin typeface="Segoe UI Light" panose="020B0502040204020203" pitchFamily="34" charset="0"/>
                <a:cs typeface="Segoe UI Light" panose="020B0502040204020203" pitchFamily="34" charset="0"/>
              </a:rPr>
              <a:t>The Community at the Centre of the Technology</a:t>
            </a:r>
            <a:br>
              <a:rPr lang="en-GB" sz="4800" dirty="0">
                <a:latin typeface="Segoe UI Light" panose="020B0502040204020203" pitchFamily="34" charset="0"/>
                <a:cs typeface="Segoe UI Light" panose="020B0502040204020203" pitchFamily="34" charset="0"/>
              </a:rPr>
            </a:br>
            <a:br>
              <a:rPr lang="en-GB" sz="4800" dirty="0">
                <a:latin typeface="Segoe UI Light" panose="020B0502040204020203" pitchFamily="34" charset="0"/>
                <a:cs typeface="Segoe UI Light" panose="020B0502040204020203" pitchFamily="34" charset="0"/>
              </a:rPr>
            </a:br>
            <a:r>
              <a:rPr lang="en-GB" sz="4800" dirty="0">
                <a:latin typeface="Segoe UI Light" panose="020B0502040204020203" pitchFamily="34" charset="0"/>
                <a:cs typeface="Segoe UI Light" panose="020B0502040204020203" pitchFamily="34" charset="0"/>
                <a:hlinkClick r:id="rId2"/>
              </a:rPr>
              <a:t>fsharp.org</a:t>
            </a:r>
            <a:r>
              <a:rPr lang="en-GB" sz="4800" dirty="0">
                <a:latin typeface="Segoe UI Light" panose="020B0502040204020203" pitchFamily="34" charset="0"/>
                <a:cs typeface="Segoe UI Light" panose="020B0502040204020203" pitchFamily="34" charset="0"/>
              </a:rPr>
              <a:t> </a:t>
            </a:r>
            <a:br>
              <a:rPr lang="en-GB" sz="4800" dirty="0">
                <a:latin typeface="Segoe UI Light" panose="020B0502040204020203" pitchFamily="34" charset="0"/>
                <a:cs typeface="Segoe UI Light" panose="020B0502040204020203" pitchFamily="34" charset="0"/>
              </a:rPr>
            </a:br>
            <a:br>
              <a:rPr lang="en-GB" sz="4800" dirty="0">
                <a:latin typeface="Segoe UI Light" panose="020B0502040204020203" pitchFamily="34" charset="0"/>
                <a:cs typeface="Segoe UI Light" panose="020B0502040204020203" pitchFamily="34" charset="0"/>
              </a:rPr>
            </a:br>
            <a:endParaRPr lang="en-GB" sz="3200" dirty="0">
              <a:latin typeface="Segoe UI Light" panose="020B0502040204020203" pitchFamily="34" charset="0"/>
              <a:cs typeface="Segoe UI Light" panose="020B0502040204020203" pitchFamily="34" charset="0"/>
            </a:endParaRPr>
          </a:p>
        </p:txBody>
      </p:sp>
      <p:pic>
        <p:nvPicPr>
          <p:cNvPr id="3" name="Picture 2" descr="F# Logo">
            <a:extLst>
              <a:ext uri="{FF2B5EF4-FFF2-40B4-BE49-F238E27FC236}">
                <a16:creationId xmlns:a16="http://schemas.microsoft.com/office/drawing/2014/main" id="{DE021B02-EAA6-454D-A2AC-677BC543F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2308" y="29817"/>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757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581" y="1119778"/>
            <a:ext cx="11176000" cy="4819781"/>
          </a:xfrm>
        </p:spPr>
        <p:txBody>
          <a:bodyPr/>
          <a:lstStyle/>
          <a:p>
            <a:pPr algn="l"/>
            <a:br>
              <a:rPr lang="en-GB" sz="2800" dirty="0">
                <a:latin typeface="Segoe UI Light" panose="020B0502040204020203" pitchFamily="34" charset="0"/>
                <a:cs typeface="Segoe UI Light" panose="020B0502040204020203" pitchFamily="34" charset="0"/>
              </a:rPr>
            </a:br>
            <a:br>
              <a:rPr lang="en-GB" sz="4800" dirty="0">
                <a:latin typeface="Segoe UI Light" panose="020B0502040204020203" pitchFamily="34" charset="0"/>
                <a:cs typeface="Segoe UI Light" panose="020B0502040204020203" pitchFamily="34" charset="0"/>
              </a:rPr>
            </a:br>
            <a:r>
              <a:rPr lang="en-GB" sz="4800" dirty="0">
                <a:latin typeface="Segoe UI Light" panose="020B0502040204020203" pitchFamily="34" charset="0"/>
                <a:cs typeface="Segoe UI Light" panose="020B0502040204020203" pitchFamily="34" charset="0"/>
              </a:rPr>
              <a:t>The Community at the Centre of Design &amp; Implementation </a:t>
            </a:r>
            <a:br>
              <a:rPr lang="en-GB" sz="4800" dirty="0">
                <a:latin typeface="Segoe UI Light" panose="020B0502040204020203" pitchFamily="34" charset="0"/>
                <a:cs typeface="Segoe UI Light" panose="020B0502040204020203" pitchFamily="34" charset="0"/>
              </a:rPr>
            </a:br>
            <a:br>
              <a:rPr lang="en-GB" sz="4800" dirty="0">
                <a:latin typeface="Segoe UI Light" panose="020B0502040204020203" pitchFamily="34" charset="0"/>
                <a:cs typeface="Segoe UI Light" panose="020B0502040204020203" pitchFamily="34" charset="0"/>
              </a:rPr>
            </a:br>
            <a:r>
              <a:rPr lang="en-GB" sz="3200" dirty="0">
                <a:latin typeface="Segoe UI Light" panose="020B0502040204020203" pitchFamily="34" charset="0"/>
                <a:cs typeface="Segoe UI Light" panose="020B0502040204020203" pitchFamily="34" charset="0"/>
              </a:rPr>
              <a:t>Suggestions:		</a:t>
            </a:r>
            <a:r>
              <a:rPr lang="en-GB" sz="3200" dirty="0">
                <a:latin typeface="Segoe UI Light" panose="020B0502040204020203" pitchFamily="34" charset="0"/>
                <a:cs typeface="Segoe UI Light" panose="020B0502040204020203" pitchFamily="34" charset="0"/>
                <a:hlinkClick r:id="rId2"/>
              </a:rPr>
              <a:t>fsharp/</a:t>
            </a:r>
            <a:r>
              <a:rPr lang="en-GB" sz="3200" dirty="0" err="1">
                <a:latin typeface="Segoe UI Light" panose="020B0502040204020203" pitchFamily="34" charset="0"/>
                <a:cs typeface="Segoe UI Light" panose="020B0502040204020203" pitchFamily="34" charset="0"/>
                <a:hlinkClick r:id="rId2"/>
              </a:rPr>
              <a:t>fslang</a:t>
            </a:r>
            <a:r>
              <a:rPr lang="en-GB" sz="3200" dirty="0">
                <a:latin typeface="Segoe UI Light" panose="020B0502040204020203" pitchFamily="34" charset="0"/>
                <a:cs typeface="Segoe UI Light" panose="020B0502040204020203" pitchFamily="34" charset="0"/>
                <a:hlinkClick r:id="rId2"/>
              </a:rPr>
              <a:t>-design</a:t>
            </a:r>
            <a:br>
              <a:rPr lang="en-GB" sz="3200" dirty="0">
                <a:latin typeface="Segoe UI Light" panose="020B0502040204020203" pitchFamily="34" charset="0"/>
                <a:cs typeface="Segoe UI Light" panose="020B0502040204020203" pitchFamily="34" charset="0"/>
              </a:rPr>
            </a:br>
            <a:r>
              <a:rPr lang="en-GB" sz="3200" dirty="0">
                <a:latin typeface="Segoe UI Light" panose="020B0502040204020203" pitchFamily="34" charset="0"/>
                <a:cs typeface="Segoe UI Light" panose="020B0502040204020203" pitchFamily="34" charset="0"/>
              </a:rPr>
              <a:t>Designs			</a:t>
            </a:r>
            <a:r>
              <a:rPr lang="en-GB" sz="3200" dirty="0">
                <a:latin typeface="Segoe UI Light" panose="020B0502040204020203" pitchFamily="34" charset="0"/>
                <a:cs typeface="Segoe UI Light" panose="020B0502040204020203" pitchFamily="34" charset="0"/>
                <a:hlinkClick r:id="rId3"/>
              </a:rPr>
              <a:t>fsharp/</a:t>
            </a:r>
            <a:r>
              <a:rPr lang="en-GB" sz="3200" dirty="0" err="1">
                <a:latin typeface="Segoe UI Light" panose="020B0502040204020203" pitchFamily="34" charset="0"/>
                <a:cs typeface="Segoe UI Light" panose="020B0502040204020203" pitchFamily="34" charset="0"/>
                <a:hlinkClick r:id="rId3"/>
              </a:rPr>
              <a:t>fslang</a:t>
            </a:r>
            <a:r>
              <a:rPr lang="en-GB" sz="3200" dirty="0">
                <a:latin typeface="Segoe UI Light" panose="020B0502040204020203" pitchFamily="34" charset="0"/>
                <a:cs typeface="Segoe UI Light" panose="020B0502040204020203" pitchFamily="34" charset="0"/>
                <a:hlinkClick r:id="rId3"/>
              </a:rPr>
              <a:t>-suggestions</a:t>
            </a:r>
            <a:r>
              <a:rPr lang="en-GB" sz="3200" dirty="0">
                <a:latin typeface="Segoe UI Light" panose="020B0502040204020203" pitchFamily="34" charset="0"/>
                <a:cs typeface="Segoe UI Light" panose="020B0502040204020203" pitchFamily="34" charset="0"/>
              </a:rPr>
              <a:t> </a:t>
            </a:r>
            <a:br>
              <a:rPr lang="en-GB" sz="3200" dirty="0">
                <a:latin typeface="Segoe UI Light" panose="020B0502040204020203" pitchFamily="34" charset="0"/>
                <a:cs typeface="Segoe UI Light" panose="020B0502040204020203" pitchFamily="34" charset="0"/>
              </a:rPr>
            </a:br>
            <a:r>
              <a:rPr lang="en-GB" sz="3200" dirty="0">
                <a:latin typeface="Segoe UI Light" panose="020B0502040204020203" pitchFamily="34" charset="0"/>
                <a:cs typeface="Segoe UI Light" panose="020B0502040204020203" pitchFamily="34" charset="0"/>
              </a:rPr>
              <a:t>Implementation 		</a:t>
            </a:r>
            <a:r>
              <a:rPr lang="en-GB" sz="3200" dirty="0">
                <a:latin typeface="Segoe UI Light" panose="020B0502040204020203" pitchFamily="34" charset="0"/>
                <a:cs typeface="Segoe UI Light" panose="020B0502040204020203" pitchFamily="34" charset="0"/>
                <a:hlinkClick r:id="rId4"/>
              </a:rPr>
              <a:t>dotnet/fsharp</a:t>
            </a:r>
            <a:r>
              <a:rPr lang="en-GB" sz="3200" dirty="0">
                <a:latin typeface="Segoe UI Light" panose="020B0502040204020203" pitchFamily="34" charset="0"/>
                <a:cs typeface="Segoe UI Light" panose="020B0502040204020203" pitchFamily="34" charset="0"/>
              </a:rPr>
              <a:t> </a:t>
            </a:r>
            <a:br>
              <a:rPr lang="en-GB" sz="4800" dirty="0">
                <a:latin typeface="Segoe UI Light" panose="020B0502040204020203" pitchFamily="34" charset="0"/>
                <a:cs typeface="Segoe UI Light" panose="020B0502040204020203" pitchFamily="34" charset="0"/>
              </a:rPr>
            </a:br>
            <a:endParaRPr lang="en-GB" sz="3200" dirty="0">
              <a:latin typeface="Segoe UI Light" panose="020B0502040204020203" pitchFamily="34" charset="0"/>
              <a:cs typeface="Segoe UI Light" panose="020B0502040204020203" pitchFamily="34" charset="0"/>
            </a:endParaRPr>
          </a:p>
        </p:txBody>
      </p:sp>
      <p:pic>
        <p:nvPicPr>
          <p:cNvPr id="3" name="Picture 2" descr="F# Logo">
            <a:extLst>
              <a:ext uri="{FF2B5EF4-FFF2-40B4-BE49-F238E27FC236}">
                <a16:creationId xmlns:a16="http://schemas.microsoft.com/office/drawing/2014/main" id="{178CA87D-1012-47E3-9509-0F7B64BC4E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2308" y="29817"/>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431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87E1DF-623A-4798-8C5B-FBA9E2A6B7B6}"/>
              </a:ext>
            </a:extLst>
          </p:cNvPr>
          <p:cNvPicPr>
            <a:picLocks noChangeAspect="1"/>
          </p:cNvPicPr>
          <p:nvPr/>
        </p:nvPicPr>
        <p:blipFill>
          <a:blip r:embed="rId2"/>
          <a:stretch>
            <a:fillRect/>
          </a:stretch>
        </p:blipFill>
        <p:spPr>
          <a:xfrm>
            <a:off x="7017027" y="3171093"/>
            <a:ext cx="3568048" cy="2884705"/>
          </a:xfrm>
          <a:prstGeom prst="rect">
            <a:avLst/>
          </a:prstGeom>
          <a:ln>
            <a:solidFill>
              <a:schemeClr val="accent1"/>
            </a:solidFill>
          </a:ln>
        </p:spPr>
      </p:pic>
      <p:sp>
        <p:nvSpPr>
          <p:cNvPr id="2" name="Title 1"/>
          <p:cNvSpPr>
            <a:spLocks noGrp="1"/>
          </p:cNvSpPr>
          <p:nvPr>
            <p:ph type="title"/>
          </p:nvPr>
        </p:nvSpPr>
        <p:spPr>
          <a:xfrm>
            <a:off x="450671" y="1239048"/>
            <a:ext cx="11176000" cy="2936188"/>
          </a:xfrm>
        </p:spPr>
        <p:txBody>
          <a:bodyPr/>
          <a:lstStyle/>
          <a:p>
            <a:pPr algn="l"/>
            <a:br>
              <a:rPr lang="en-GB" sz="2800" dirty="0">
                <a:latin typeface="Segoe UI Light" panose="020B0502040204020203" pitchFamily="34" charset="0"/>
                <a:cs typeface="Segoe UI Light" panose="020B0502040204020203" pitchFamily="34" charset="0"/>
              </a:rPr>
            </a:br>
            <a:br>
              <a:rPr lang="en-GB" sz="4800" dirty="0">
                <a:latin typeface="Segoe UI Light" panose="020B0502040204020203" pitchFamily="34" charset="0"/>
                <a:cs typeface="Segoe UI Light" panose="020B0502040204020203" pitchFamily="34" charset="0"/>
              </a:rPr>
            </a:br>
            <a:r>
              <a:rPr lang="en-GB" sz="4800" dirty="0">
                <a:latin typeface="Segoe UI Light" panose="020B0502040204020203" pitchFamily="34" charset="0"/>
                <a:cs typeface="Segoe UI Light" panose="020B0502040204020203" pitchFamily="34" charset="0"/>
              </a:rPr>
              <a:t>The Community at the Centre of Tooling</a:t>
            </a:r>
            <a:br>
              <a:rPr lang="en-GB" sz="4800" dirty="0">
                <a:latin typeface="Segoe UI Light" panose="020B0502040204020203" pitchFamily="34" charset="0"/>
                <a:cs typeface="Segoe UI Light" panose="020B0502040204020203" pitchFamily="34" charset="0"/>
              </a:rPr>
            </a:br>
            <a:br>
              <a:rPr lang="en-GB" sz="4800" dirty="0">
                <a:latin typeface="Segoe UI Light" panose="020B0502040204020203" pitchFamily="34" charset="0"/>
                <a:cs typeface="Segoe UI Light" panose="020B0502040204020203" pitchFamily="34" charset="0"/>
              </a:rPr>
            </a:br>
            <a:endParaRPr lang="en-GB" sz="32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D4A34BBB-A3AA-461C-A0B0-2AB8A504AA5E}"/>
              </a:ext>
            </a:extLst>
          </p:cNvPr>
          <p:cNvPicPr>
            <a:picLocks noChangeAspect="1"/>
          </p:cNvPicPr>
          <p:nvPr/>
        </p:nvPicPr>
        <p:blipFill>
          <a:blip r:embed="rId3"/>
          <a:stretch>
            <a:fillRect/>
          </a:stretch>
        </p:blipFill>
        <p:spPr>
          <a:xfrm>
            <a:off x="565329" y="3290652"/>
            <a:ext cx="5100822" cy="2375597"/>
          </a:xfrm>
          <a:prstGeom prst="rect">
            <a:avLst/>
          </a:prstGeom>
          <a:ln>
            <a:solidFill>
              <a:schemeClr val="accent1"/>
            </a:solidFill>
          </a:ln>
        </p:spPr>
      </p:pic>
      <p:pic>
        <p:nvPicPr>
          <p:cNvPr id="4" name="Picture 3">
            <a:extLst>
              <a:ext uri="{FF2B5EF4-FFF2-40B4-BE49-F238E27FC236}">
                <a16:creationId xmlns:a16="http://schemas.microsoft.com/office/drawing/2014/main" id="{5E615143-BB68-4DE0-B6ED-6ED844991ACF}"/>
              </a:ext>
            </a:extLst>
          </p:cNvPr>
          <p:cNvPicPr>
            <a:picLocks noChangeAspect="1"/>
          </p:cNvPicPr>
          <p:nvPr/>
        </p:nvPicPr>
        <p:blipFill>
          <a:blip r:embed="rId4"/>
          <a:stretch>
            <a:fillRect/>
          </a:stretch>
        </p:blipFill>
        <p:spPr>
          <a:xfrm>
            <a:off x="4815509" y="4355806"/>
            <a:ext cx="6410739" cy="2316289"/>
          </a:xfrm>
          <a:prstGeom prst="rect">
            <a:avLst/>
          </a:prstGeom>
          <a:ln>
            <a:solidFill>
              <a:schemeClr val="accent1"/>
            </a:solidFill>
          </a:ln>
        </p:spPr>
      </p:pic>
      <p:pic>
        <p:nvPicPr>
          <p:cNvPr id="6" name="Picture 2" descr="F# Logo">
            <a:extLst>
              <a:ext uri="{FF2B5EF4-FFF2-40B4-BE49-F238E27FC236}">
                <a16:creationId xmlns:a16="http://schemas.microsoft.com/office/drawing/2014/main" id="{0EC7B8EE-B395-4D63-BD6A-DFD52D213D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2308" y="29817"/>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969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1966719"/>
            <a:ext cx="11176000" cy="2659190"/>
          </a:xfrm>
        </p:spPr>
        <p:txBody>
          <a:bodyPr/>
          <a:lstStyle/>
          <a:p>
            <a:r>
              <a:rPr lang="en-GB" sz="4800" dirty="0">
                <a:latin typeface="Segoe UI Light" panose="020B0502040204020203" pitchFamily="34" charset="0"/>
                <a:cs typeface="Segoe UI Light" panose="020B0502040204020203" pitchFamily="34" charset="0"/>
              </a:rPr>
              <a:t>OK, I’m the language designer. I could tell you about the features.</a:t>
            </a:r>
            <a:br>
              <a:rPr lang="en-GB" sz="4800" dirty="0">
                <a:latin typeface="Segoe UI Light" panose="020B0502040204020203" pitchFamily="34" charset="0"/>
                <a:cs typeface="Segoe UI Light" panose="020B0502040204020203" pitchFamily="34" charset="0"/>
              </a:rPr>
            </a:br>
            <a:br>
              <a:rPr lang="en-GB" sz="4800" dirty="0">
                <a:latin typeface="Segoe UI Light" panose="020B0502040204020203" pitchFamily="34" charset="0"/>
                <a:cs typeface="Segoe UI Light" panose="020B0502040204020203" pitchFamily="34" charset="0"/>
              </a:rPr>
            </a:br>
            <a:r>
              <a:rPr lang="en-GB" sz="4800" dirty="0">
                <a:latin typeface="Segoe UI Light" panose="020B0502040204020203" pitchFamily="34" charset="0"/>
                <a:cs typeface="Segoe UI Light" panose="020B0502040204020203" pitchFamily="34" charset="0"/>
              </a:rPr>
              <a:t>But what code do I </a:t>
            </a:r>
            <a:r>
              <a:rPr lang="en-GB" sz="4800" b="1" u="sng" dirty="0">
                <a:latin typeface="Segoe UI Light" panose="020B0502040204020203" pitchFamily="34" charset="0"/>
                <a:cs typeface="Segoe UI Light" panose="020B0502040204020203" pitchFamily="34" charset="0"/>
              </a:rPr>
              <a:t>like</a:t>
            </a:r>
            <a:r>
              <a:rPr lang="en-GB" sz="4800" dirty="0">
                <a:latin typeface="Segoe UI Light" panose="020B0502040204020203" pitchFamily="34" charset="0"/>
                <a:cs typeface="Segoe UI Light" panose="020B0502040204020203" pitchFamily="34" charset="0"/>
              </a:rPr>
              <a:t> and </a:t>
            </a:r>
            <a:r>
              <a:rPr lang="en-GB" sz="4800" b="1" u="sng" dirty="0">
                <a:latin typeface="Segoe UI Light" panose="020B0502040204020203" pitchFamily="34" charset="0"/>
                <a:cs typeface="Segoe UI Light" panose="020B0502040204020203" pitchFamily="34" charset="0"/>
              </a:rPr>
              <a:t>not like</a:t>
            </a:r>
            <a:r>
              <a:rPr lang="en-GB" sz="48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189962767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988784"/>
          </a:xfrm>
        </p:spPr>
        <p:txBody>
          <a:bodyPr/>
          <a:lstStyle/>
          <a:p>
            <a:r>
              <a:rPr lang="en-GB" sz="4400" dirty="0">
                <a:latin typeface="Segoe UI Light" panose="020B0502040204020203" pitchFamily="34" charset="0"/>
                <a:cs typeface="Segoe UI Light" panose="020B0502040204020203" pitchFamily="34" charset="0"/>
              </a:rPr>
              <a:t>Reminder:</a:t>
            </a:r>
            <a:br>
              <a:rPr lang="en-GB" sz="44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The F# Advent Calendar</a:t>
            </a: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(started by F# users in Japan!)</a:t>
            </a:r>
            <a:br>
              <a:rPr lang="en-GB" sz="28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hlinkClick r:id="rId2"/>
              </a:rPr>
              <a:t>English 2017</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3"/>
              </a:rPr>
              <a:t> 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4"/>
              </a:rPr>
              <a:t>2015</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Japanese</a:t>
            </a:r>
            <a:r>
              <a:rPr lang="en-GB" sz="20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5"/>
              </a:rPr>
              <a:t>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6"/>
              </a:rPr>
              <a:t>2015</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7"/>
              </a:rPr>
              <a:t>2014</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8"/>
              </a:rPr>
              <a:t>2013</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9"/>
              </a:rPr>
              <a:t>2012</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0"/>
              </a:rPr>
              <a:t>2011</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1"/>
              </a:rPr>
              <a:t>2010</a:t>
            </a:r>
            <a:endParaRPr lang="en-GB" sz="5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5115581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988784"/>
          </a:xfrm>
        </p:spPr>
        <p:txBody>
          <a:bodyPr/>
          <a:lstStyle/>
          <a:p>
            <a:r>
              <a:rPr lang="en-GB" sz="4400" dirty="0">
                <a:latin typeface="Segoe UI Light" panose="020B0502040204020203" pitchFamily="34" charset="0"/>
                <a:cs typeface="Segoe UI Light" panose="020B0502040204020203" pitchFamily="34" charset="0"/>
              </a:rPr>
              <a:t>Reminder:</a:t>
            </a:r>
            <a:br>
              <a:rPr lang="en-GB" sz="44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The F# Advent Calendar</a:t>
            </a: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(started by F# users in Japan!)</a:t>
            </a:r>
            <a:br>
              <a:rPr lang="en-GB" sz="28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hlinkClick r:id="rId2"/>
              </a:rPr>
              <a:t>English 2017</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3"/>
              </a:rPr>
              <a:t> 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4"/>
              </a:rPr>
              <a:t>2015</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Japanese</a:t>
            </a:r>
            <a:r>
              <a:rPr lang="en-GB" sz="20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5"/>
              </a:rPr>
              <a:t>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6"/>
              </a:rPr>
              <a:t>2015</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7"/>
              </a:rPr>
              <a:t>2014</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8"/>
              </a:rPr>
              <a:t>2013</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9"/>
              </a:rPr>
              <a:t>2012</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0"/>
              </a:rPr>
              <a:t>2011</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1"/>
              </a:rPr>
              <a:t>2010</a:t>
            </a:r>
            <a:endParaRPr lang="en-GB" sz="54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10C9DDB-AE17-4900-8639-DC60F194E6C2}"/>
              </a:ext>
            </a:extLst>
          </p:cNvPr>
          <p:cNvPicPr>
            <a:picLocks noChangeAspect="1"/>
          </p:cNvPicPr>
          <p:nvPr/>
        </p:nvPicPr>
        <p:blipFill>
          <a:blip r:embed="rId12"/>
          <a:stretch>
            <a:fillRect/>
          </a:stretch>
        </p:blipFill>
        <p:spPr>
          <a:xfrm>
            <a:off x="928687" y="1042987"/>
            <a:ext cx="10334625" cy="4772025"/>
          </a:xfrm>
          <a:prstGeom prst="rect">
            <a:avLst/>
          </a:prstGeom>
        </p:spPr>
      </p:pic>
    </p:spTree>
    <p:extLst>
      <p:ext uri="{BB962C8B-B14F-4D97-AF65-F5344CB8AC3E}">
        <p14:creationId xmlns:p14="http://schemas.microsoft.com/office/powerpoint/2010/main" val="29784991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4353" y="965370"/>
            <a:ext cx="11176000" cy="1731243"/>
          </a:xfrm>
        </p:spPr>
        <p:txBody>
          <a:bodyPr/>
          <a:lstStyle/>
          <a:p>
            <a:r>
              <a:rPr lang="en-GB" sz="4000" dirty="0">
                <a:latin typeface="Segoe UI Light" panose="020B0502040204020203" pitchFamily="34" charset="0"/>
                <a:cs typeface="Segoe UI Light" panose="020B0502040204020203" pitchFamily="34" charset="0"/>
              </a:rPr>
              <a:t>Foundations of the F# Design (~2007)</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5D3E1728-DF63-485D-8BE0-A457CE827D1D}"/>
              </a:ext>
            </a:extLst>
          </p:cNvPr>
          <p:cNvPicPr>
            <a:picLocks noChangeAspect="1"/>
          </p:cNvPicPr>
          <p:nvPr/>
        </p:nvPicPr>
        <p:blipFill>
          <a:blip r:embed="rId2"/>
          <a:stretch>
            <a:fillRect/>
          </a:stretch>
        </p:blipFill>
        <p:spPr>
          <a:xfrm>
            <a:off x="3282271" y="1941074"/>
            <a:ext cx="5480164" cy="3858174"/>
          </a:xfrm>
          <a:prstGeom prst="rect">
            <a:avLst/>
          </a:prstGeom>
        </p:spPr>
      </p:pic>
    </p:spTree>
    <p:extLst>
      <p:ext uri="{BB962C8B-B14F-4D97-AF65-F5344CB8AC3E}">
        <p14:creationId xmlns:p14="http://schemas.microsoft.com/office/powerpoint/2010/main" val="33644601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4431983"/>
          </a:xfrm>
        </p:spPr>
        <p:txBody>
          <a:bodyPr/>
          <a:lstStyle/>
          <a:p>
            <a:r>
              <a:rPr lang="en-GB" sz="4000" dirty="0">
                <a:latin typeface="Segoe UI Light" panose="020B0502040204020203" pitchFamily="34" charset="0"/>
                <a:cs typeface="Segoe UI Light" panose="020B0502040204020203" pitchFamily="34" charset="0"/>
              </a:rPr>
              <a:t>From that, it’s fair to say that I love these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succinct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expressive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a:t>
            </a:r>
            <a:r>
              <a:rPr lang="en-GB" sz="4000" b="1" dirty="0">
                <a:latin typeface="Segoe UI Light" panose="020B0502040204020203" pitchFamily="34" charset="0"/>
                <a:cs typeface="Segoe UI Light" panose="020B0502040204020203" pitchFamily="34" charset="0"/>
              </a:rPr>
              <a:t>interoperates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performant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accurate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well-tooled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952463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6" name="Rectangle: Folded Corner 5">
            <a:extLst>
              <a:ext uri="{FF2B5EF4-FFF2-40B4-BE49-F238E27FC236}">
                <a16:creationId xmlns:a16="http://schemas.microsoft.com/office/drawing/2014/main" id="{1BC6A18B-9491-482A-BDCB-5B01942C1B4D}"/>
              </a:ext>
            </a:extLst>
          </p:cNvPr>
          <p:cNvSpPr/>
          <p:nvPr/>
        </p:nvSpPr>
        <p:spPr bwMode="auto">
          <a:xfrm>
            <a:off x="4015819" y="2485556"/>
            <a:ext cx="2997724"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printfn</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"hello world"</a:t>
            </a:r>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C6CCF611-12F9-47F1-912D-223CD6287E3A}"/>
              </a:ext>
            </a:extLst>
          </p:cNvPr>
          <p:cNvPicPr>
            <a:picLocks noChangeAspect="1"/>
          </p:cNvPicPr>
          <p:nvPr/>
        </p:nvPicPr>
        <p:blipFill>
          <a:blip r:embed="rId2"/>
          <a:stretch>
            <a:fillRect/>
          </a:stretch>
        </p:blipFill>
        <p:spPr>
          <a:xfrm>
            <a:off x="9106292" y="5032493"/>
            <a:ext cx="2300876" cy="1191799"/>
          </a:xfrm>
          <a:prstGeom prst="rect">
            <a:avLst/>
          </a:prstGeom>
        </p:spPr>
      </p:pic>
      <p:sp>
        <p:nvSpPr>
          <p:cNvPr id="5" name="TextBox 4">
            <a:extLst>
              <a:ext uri="{FF2B5EF4-FFF2-40B4-BE49-F238E27FC236}">
                <a16:creationId xmlns:a16="http://schemas.microsoft.com/office/drawing/2014/main" id="{CF707B0F-4F62-41F9-99DA-4B6DAEC9E922}"/>
              </a:ext>
            </a:extLst>
          </p:cNvPr>
          <p:cNvSpPr txBox="1"/>
          <p:nvPr/>
        </p:nvSpPr>
        <p:spPr>
          <a:xfrm>
            <a:off x="8863098" y="5018120"/>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7" name="TextBox 6">
            <a:extLst>
              <a:ext uri="{FF2B5EF4-FFF2-40B4-BE49-F238E27FC236}">
                <a16:creationId xmlns:a16="http://schemas.microsoft.com/office/drawing/2014/main" id="{A8A3F158-EF15-4652-9E98-1432D5E5A387}"/>
              </a:ext>
            </a:extLst>
          </p:cNvPr>
          <p:cNvSpPr txBox="1"/>
          <p:nvPr/>
        </p:nvSpPr>
        <p:spPr>
          <a:xfrm>
            <a:off x="8863100" y="5170992"/>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8" name="TextBox 7">
            <a:extLst>
              <a:ext uri="{FF2B5EF4-FFF2-40B4-BE49-F238E27FC236}">
                <a16:creationId xmlns:a16="http://schemas.microsoft.com/office/drawing/2014/main" id="{28D44863-3506-4CCD-9F97-17F87E82F4B8}"/>
              </a:ext>
            </a:extLst>
          </p:cNvPr>
          <p:cNvSpPr txBox="1"/>
          <p:nvPr/>
        </p:nvSpPr>
        <p:spPr>
          <a:xfrm>
            <a:off x="8863098" y="5351393"/>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9" name="TextBox 8">
            <a:extLst>
              <a:ext uri="{FF2B5EF4-FFF2-40B4-BE49-F238E27FC236}">
                <a16:creationId xmlns:a16="http://schemas.microsoft.com/office/drawing/2014/main" id="{DE7FA198-4F49-4A30-B02B-7AB928EF3FB3}"/>
              </a:ext>
            </a:extLst>
          </p:cNvPr>
          <p:cNvSpPr txBox="1"/>
          <p:nvPr/>
        </p:nvSpPr>
        <p:spPr>
          <a:xfrm>
            <a:off x="8863098" y="5560539"/>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0" name="TextBox 9">
            <a:extLst>
              <a:ext uri="{FF2B5EF4-FFF2-40B4-BE49-F238E27FC236}">
                <a16:creationId xmlns:a16="http://schemas.microsoft.com/office/drawing/2014/main" id="{23AD2B9D-62DE-4373-A787-7CF35B2B3892}"/>
              </a:ext>
            </a:extLst>
          </p:cNvPr>
          <p:cNvSpPr txBox="1"/>
          <p:nvPr/>
        </p:nvSpPr>
        <p:spPr>
          <a:xfrm>
            <a:off x="8863098" y="5769685"/>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1" name="TextBox 10">
            <a:extLst>
              <a:ext uri="{FF2B5EF4-FFF2-40B4-BE49-F238E27FC236}">
                <a16:creationId xmlns:a16="http://schemas.microsoft.com/office/drawing/2014/main" id="{DB2F9D61-C675-4271-AFC9-8CC2117E125B}"/>
              </a:ext>
            </a:extLst>
          </p:cNvPr>
          <p:cNvSpPr txBox="1"/>
          <p:nvPr/>
        </p:nvSpPr>
        <p:spPr>
          <a:xfrm>
            <a:off x="8863098" y="5946591"/>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Tree>
    <p:extLst>
      <p:ext uri="{BB962C8B-B14F-4D97-AF65-F5344CB8AC3E}">
        <p14:creationId xmlns:p14="http://schemas.microsoft.com/office/powerpoint/2010/main" val="1087165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7" grpId="0"/>
      <p:bldP spid="8" grpId="0"/>
      <p:bldP spid="9" grpId="0"/>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3" name="Title 3">
            <a:extLst>
              <a:ext uri="{FF2B5EF4-FFF2-40B4-BE49-F238E27FC236}">
                <a16:creationId xmlns:a16="http://schemas.microsoft.com/office/drawing/2014/main" id="{868AEA77-B72A-428D-974A-E2D9CBD1B9C7}"/>
              </a:ext>
            </a:extLst>
          </p:cNvPr>
          <p:cNvSpPr txBox="1">
            <a:spLocks/>
          </p:cNvSpPr>
          <p:nvPr/>
        </p:nvSpPr>
        <p:spPr>
          <a:xfrm>
            <a:off x="508000" y="2875002"/>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Consolas" panose="020B0609020204030204" pitchFamily="49" charset="0"/>
                <a:cs typeface="Consolas" panose="020B0609020204030204" pitchFamily="49" charset="0"/>
              </a:rPr>
              <a:t>x |&gt; f1</a:t>
            </a:r>
            <a:endParaRPr lang="en-GB" b="1" dirty="0">
              <a:latin typeface="Consolas" panose="020B0609020204030204" pitchFamily="49" charset="0"/>
              <a:cs typeface="Consolas" panose="020B0609020204030204" pitchFamily="49" charset="0"/>
            </a:endParaRPr>
          </a:p>
        </p:txBody>
      </p:sp>
      <p:sp>
        <p:nvSpPr>
          <p:cNvPr id="5" name="Title 3">
            <a:extLst>
              <a:ext uri="{FF2B5EF4-FFF2-40B4-BE49-F238E27FC236}">
                <a16:creationId xmlns:a16="http://schemas.microsoft.com/office/drawing/2014/main" id="{BE6FFB14-8F3A-4729-9B80-BC1EED9A399C}"/>
              </a:ext>
            </a:extLst>
          </p:cNvPr>
          <p:cNvSpPr txBox="1">
            <a:spLocks/>
          </p:cNvSpPr>
          <p:nvPr/>
        </p:nvSpPr>
        <p:spPr>
          <a:xfrm>
            <a:off x="508000" y="3871464"/>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Consolas" panose="020B0609020204030204" pitchFamily="49" charset="0"/>
                <a:cs typeface="Consolas" panose="020B0609020204030204" pitchFamily="49" charset="0"/>
              </a:rPr>
              <a:t>x |&gt; f1 |&gt; f2 |&gt; f3 |&gt; …..</a:t>
            </a:r>
            <a:endParaRPr lang="en-GB"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559869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4353" y="965370"/>
            <a:ext cx="11176000" cy="3877985"/>
          </a:xfrm>
        </p:spPr>
        <p:txBody>
          <a:bodyPr/>
          <a:lstStyle/>
          <a:p>
            <a:r>
              <a:rPr lang="en-GB" sz="4000" dirty="0">
                <a:latin typeface="Segoe UI Light" panose="020B0502040204020203" pitchFamily="34" charset="0"/>
                <a:cs typeface="Segoe UI Light" panose="020B0502040204020203" pitchFamily="34" charset="0"/>
              </a:rPr>
              <a:t>Aside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The Early History of F# - HOPL IV submission (2020)</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Draft now available!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hlinkClick r:id="rId2"/>
              </a:rPr>
              <a:t>fsharp.org/history</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5883805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1322189"/>
            <a:ext cx="7509754" cy="341595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sz="2000" dirty="0">
              <a:solidFill>
                <a:srgbClr val="569CD6"/>
              </a:solidFill>
              <a:latin typeface="Consolas" panose="020B0609020204030204" pitchFamily="49" charset="0"/>
            </a:endParaRPr>
          </a:p>
          <a:p>
            <a:endParaRPr lang="en-GB" sz="2000" dirty="0">
              <a:solidFill>
                <a:srgbClr val="569CD6"/>
              </a:solidFill>
              <a:latin typeface="Consolas" panose="020B0609020204030204" pitchFamily="49" charset="0"/>
            </a:endParaRPr>
          </a:p>
          <a:p>
            <a:r>
              <a:rPr lang="en-GB" sz="2000" dirty="0">
                <a:solidFill>
                  <a:srgbClr val="569CD6"/>
                </a:solidFill>
                <a:latin typeface="Consolas" panose="020B0609020204030204" pitchFamily="49" charset="0"/>
              </a:rPr>
              <a:t>let</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symbolUses</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a:t>
            </a:r>
            <a:endParaRPr lang="en-GB" sz="2000" dirty="0">
              <a:solidFill>
                <a:srgbClr val="D4D4D4"/>
              </a:solidFill>
              <a:latin typeface="Consolas" panose="020B0609020204030204" pitchFamily="49" charset="0"/>
            </a:endParaRPr>
          </a:p>
          <a:p>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symbolUses</a:t>
            </a:r>
            <a:endParaRPr lang="en-GB" sz="2000" dirty="0">
              <a:solidFill>
                <a:srgbClr val="D4D4D4"/>
              </a:solidFill>
              <a:latin typeface="Consolas" panose="020B0609020204030204" pitchFamily="49" charset="0"/>
            </a:endParaRP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Array.Parallel.map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Array.groupBy</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a:t>
            </a:r>
            <a:endParaRPr lang="en-GB"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6503003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2114241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311285"/>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a parsed expression</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a:solidFill>
                  <a:srgbClr val="4EC9B0"/>
                </a:solidFill>
                <a:latin typeface="Consolas" panose="020B0609020204030204" pitchFamily="49" charset="0"/>
              </a:rPr>
              <a:t>Expr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True</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And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Nand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Or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Xor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Not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a:t>
            </a:r>
          </a:p>
          <a:p>
            <a:endParaRPr lang="en-GB" b="0" dirty="0">
              <a:solidFill>
                <a:srgbClr val="D4D4D4"/>
              </a:solidFill>
              <a:effectLst/>
              <a:latin typeface="Consolas" panose="020B0609020204030204" pitchFamily="49" charset="0"/>
            </a:endParaRPr>
          </a:p>
          <a:p>
            <a:r>
              <a:rPr lang="en-GB" dirty="0">
                <a:solidFill>
                  <a:srgbClr val="D4D4D4"/>
                </a:solidFill>
                <a:latin typeface="Consolas" panose="020B0609020204030204" pitchFamily="49" charset="0"/>
              </a:rPr>
              <a:t>+ recursion, evaluation, normalization, analysis, visualization, …</a:t>
            </a: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3479036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321013"/>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information known about a 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err="1">
                <a:solidFill>
                  <a:srgbClr val="4EC9B0"/>
                </a:solidFill>
                <a:latin typeface="Consolas" panose="020B0609020204030204" pitchFamily="49" charset="0"/>
              </a:rPr>
              <a:t>ExprValueInfo</a:t>
            </a:r>
            <a:r>
              <a:rPr lang="en-GB" dirty="0">
                <a:solidFill>
                  <a:srgbClr val="4EC9B0"/>
                </a:solidFill>
                <a:latin typeface="Consolas" panose="020B0609020204030204" pitchFamily="49" charset="0"/>
              </a:rPr>
              <a:t>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UnknownValue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TupleValue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RecdValue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TyconRef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CurriedLambdaValue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Unique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118574628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C30A818-F85A-49B5-A5E9-74B2193ECB72}"/>
              </a:ext>
            </a:extLst>
          </p:cNvPr>
          <p:cNvSpPr/>
          <p:nvPr/>
        </p:nvSpPr>
        <p:spPr>
          <a:xfrm>
            <a:off x="4786008" y="4385300"/>
            <a:ext cx="5454122" cy="369332"/>
          </a:xfrm>
          <a:prstGeom prst="rect">
            <a:avLst/>
          </a:prstGeom>
        </p:spPr>
        <p:txBody>
          <a:bodyPr wrap="none">
            <a:spAutoFit/>
          </a:bodyPr>
          <a:lstStyle/>
          <a:p>
            <a:r>
              <a:rPr lang="en-GB" dirty="0">
                <a:hlinkClick r:id="rId2"/>
              </a:rPr>
              <a:t>https://lukemerrett.com/fsharp-domain-modelling/</a:t>
            </a:r>
            <a:r>
              <a:rPr lang="en-GB" dirty="0"/>
              <a:t> </a:t>
            </a:r>
          </a:p>
        </p:txBody>
      </p:sp>
      <p:sp>
        <p:nvSpPr>
          <p:cNvPr id="5" name="Rectangle 1">
            <a:extLst>
              <a:ext uri="{FF2B5EF4-FFF2-40B4-BE49-F238E27FC236}">
                <a16:creationId xmlns:a16="http://schemas.microsoft.com/office/drawing/2014/main" id="{84D4049F-F2BA-4886-9011-5C6EDF422161}"/>
              </a:ext>
            </a:extLst>
          </p:cNvPr>
          <p:cNvSpPr>
            <a:spLocks noChangeArrowheads="1"/>
          </p:cNvSpPr>
          <p:nvPr/>
        </p:nvSpPr>
        <p:spPr bwMode="auto">
          <a:xfrm>
            <a:off x="4786007" y="902990"/>
            <a:ext cx="6228995" cy="2769989"/>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lang="en-GB" dirty="0">
              <a:solidFill>
                <a:srgbClr val="569CD6"/>
              </a:solidFill>
              <a:latin typeface="Consolas" panose="020B0609020204030204" pitchFamily="49" charset="0"/>
            </a:endParaRP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Status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Online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Unresponsive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Missing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NotChecked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Ignored </a:t>
            </a:r>
            <a:br>
              <a:rPr lang="en-GB" dirty="0">
                <a:solidFill>
                  <a:srgbClr val="D4D4D4"/>
                </a:solidFill>
                <a:latin typeface="Consolas" panose="020B0609020204030204" pitchFamily="49" charset="0"/>
              </a:rPr>
            </a:br>
            <a:endParaRPr lang="en-GB" dirty="0">
              <a:solidFill>
                <a:srgbClr val="D4D4D4"/>
              </a:solidFill>
              <a:latin typeface="Consolas" panose="020B0609020204030204" pitchFamily="49" charset="0"/>
            </a:endParaRPr>
          </a:p>
          <a:p>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238F487A-B3B4-4549-8567-3211C1B352AF}"/>
              </a:ext>
            </a:extLst>
          </p:cNvPr>
          <p:cNvPicPr>
            <a:picLocks noChangeAspect="1"/>
          </p:cNvPicPr>
          <p:nvPr/>
        </p:nvPicPr>
        <p:blipFill>
          <a:blip r:embed="rId3"/>
          <a:stretch>
            <a:fillRect/>
          </a:stretch>
        </p:blipFill>
        <p:spPr>
          <a:xfrm>
            <a:off x="2516836" y="5062409"/>
            <a:ext cx="8296275" cy="1428750"/>
          </a:xfrm>
          <a:prstGeom prst="rect">
            <a:avLst/>
          </a:prstGeom>
        </p:spPr>
      </p:pic>
    </p:spTree>
    <p:extLst>
      <p:ext uri="{BB962C8B-B14F-4D97-AF65-F5344CB8AC3E}">
        <p14:creationId xmlns:p14="http://schemas.microsoft.com/office/powerpoint/2010/main" val="374625056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graphicFrame>
        <p:nvGraphicFramePr>
          <p:cNvPr id="2" name="Table 1">
            <a:extLst>
              <a:ext uri="{FF2B5EF4-FFF2-40B4-BE49-F238E27FC236}">
                <a16:creationId xmlns:a16="http://schemas.microsoft.com/office/drawing/2014/main" id="{BC299FEF-AD8D-49E4-9EDD-7ED42220ABC2}"/>
              </a:ext>
            </a:extLst>
          </p:cNvPr>
          <p:cNvGraphicFramePr>
            <a:graphicFrameLocks noGrp="1"/>
          </p:cNvGraphicFramePr>
          <p:nvPr>
            <p:extLst>
              <p:ext uri="{D42A27DB-BD31-4B8C-83A1-F6EECF244321}">
                <p14:modId xmlns:p14="http://schemas.microsoft.com/office/powerpoint/2010/main" val="1533183428"/>
              </p:ext>
            </p:extLst>
          </p:nvPr>
        </p:nvGraphicFramePr>
        <p:xfrm>
          <a:off x="4569799" y="1883085"/>
          <a:ext cx="3881337" cy="2452989"/>
        </p:xfrm>
        <a:graphic>
          <a:graphicData uri="http://schemas.openxmlformats.org/drawingml/2006/table">
            <a:tbl>
              <a:tblPr/>
              <a:tblGrid>
                <a:gridCol w="3881337">
                  <a:extLst>
                    <a:ext uri="{9D8B030D-6E8A-4147-A177-3AD203B41FA5}">
                      <a16:colId xmlns:a16="http://schemas.microsoft.com/office/drawing/2014/main" val="547979089"/>
                    </a:ext>
                  </a:extLst>
                </a:gridCol>
              </a:tblGrid>
              <a:tr h="2452989">
                <a:tc>
                  <a:txBody>
                    <a:bodyPr/>
                    <a:lstStyle/>
                    <a:p>
                      <a:pPr algn="l" fontAlgn="t"/>
                      <a:r>
                        <a:rPr lang="en-GB" sz="1500" dirty="0">
                          <a:solidFill>
                            <a:srgbClr val="D73A49"/>
                          </a:solidFill>
                          <a:effectLst/>
                          <a:latin typeface="Consolas" panose="020B0609020204030204" pitchFamily="49" charset="0"/>
                        </a:rPr>
                        <a:t>type</a:t>
                      </a:r>
                      <a:r>
                        <a:rPr lang="en-GB" sz="1500" dirty="0">
                          <a:solidFill>
                            <a:srgbClr val="24292E"/>
                          </a:solidFill>
                          <a:effectLst/>
                          <a:latin typeface="Consolas" panose="020B0609020204030204" pitchFamily="49" charset="0"/>
                        </a:rPr>
                        <a:t> </a:t>
                      </a:r>
                      <a:r>
                        <a:rPr lang="en-GB" sz="1500" dirty="0">
                          <a:solidFill>
                            <a:srgbClr val="6F42C1"/>
                          </a:solidFill>
                          <a:effectLst/>
                          <a:latin typeface="Consolas" panose="020B0609020204030204" pitchFamily="49" charset="0"/>
                        </a:rPr>
                        <a:t>Value </a:t>
                      </a:r>
                      <a:r>
                        <a:rPr lang="en-GB" sz="1500" dirty="0">
                          <a:solidFill>
                            <a:srgbClr val="D73A49"/>
                          </a:solidFill>
                          <a:effectLst/>
                          <a:latin typeface="Consolas" panose="020B0609020204030204" pitchFamily="49" charset="0"/>
                        </a:rPr>
                        <a:t>=</a:t>
                      </a:r>
                      <a:r>
                        <a:rPr lang="en-GB" sz="1500" dirty="0">
                          <a:solidFill>
                            <a:srgbClr val="24292E"/>
                          </a:solidFill>
                          <a:effectLst/>
                          <a:latin typeface="Consolas" panose="020B0609020204030204" pitchFamily="49" charset="0"/>
                        </a:rPr>
                        <a:t> </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Integer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int64</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String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string</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Date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a:t>
                      </a:r>
                      <a:r>
                        <a:rPr lang="en-GB" sz="1500" dirty="0" err="1">
                          <a:solidFill>
                            <a:srgbClr val="24292E"/>
                          </a:solidFill>
                          <a:effectLst/>
                          <a:latin typeface="Consolas" panose="020B0609020204030204" pitchFamily="49" charset="0"/>
                        </a:rPr>
                        <a:t>DateTime</a:t>
                      </a:r>
                      <a:endParaRPr lang="en-GB" sz="1500" dirty="0">
                        <a:solidFill>
                          <a:srgbClr val="24292E"/>
                        </a:solidFill>
                        <a:effectLst/>
                        <a:latin typeface="Consolas" panose="020B0609020204030204" pitchFamily="49" charset="0"/>
                      </a:endParaRP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Data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string</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Bool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bool</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a:t>
                      </a:r>
                      <a:r>
                        <a:rPr lang="en-GB" sz="1500" dirty="0" err="1">
                          <a:solidFill>
                            <a:srgbClr val="24292E"/>
                          </a:solidFill>
                          <a:effectLst/>
                          <a:latin typeface="Consolas" panose="020B0609020204030204" pitchFamily="49" charset="0"/>
                        </a:rPr>
                        <a:t>Dict</a:t>
                      </a:r>
                      <a:r>
                        <a:rPr lang="en-GB" sz="1500" dirty="0">
                          <a:solidFill>
                            <a:srgbClr val="24292E"/>
                          </a:solidFill>
                          <a:effectLst/>
                          <a:latin typeface="Consolas" panose="020B0609020204030204" pitchFamily="49" charset="0"/>
                        </a:rPr>
                        <a:t>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list</a:t>
                      </a:r>
                      <a:r>
                        <a:rPr lang="en-GB" sz="1500" dirty="0">
                          <a:solidFill>
                            <a:srgbClr val="D73A49"/>
                          </a:solidFill>
                          <a:effectLst/>
                          <a:latin typeface="Consolas" panose="020B0609020204030204" pitchFamily="49" charset="0"/>
                        </a:rPr>
                        <a:t>&lt;</a:t>
                      </a:r>
                      <a:r>
                        <a:rPr lang="en-GB" sz="1500" dirty="0">
                          <a:solidFill>
                            <a:srgbClr val="24292E"/>
                          </a:solidFill>
                          <a:effectLst/>
                          <a:latin typeface="Consolas" panose="020B0609020204030204" pitchFamily="49" charset="0"/>
                        </a:rPr>
                        <a:t>string </a:t>
                      </a:r>
                      <a:r>
                        <a:rPr lang="en-GB" sz="1500" dirty="0">
                          <a:solidFill>
                            <a:srgbClr val="D73A49"/>
                          </a:solidFill>
                          <a:effectLst/>
                          <a:latin typeface="Consolas" panose="020B0609020204030204" pitchFamily="49" charset="0"/>
                        </a:rPr>
                        <a:t>*</a:t>
                      </a:r>
                      <a:r>
                        <a:rPr lang="en-GB" sz="1500" dirty="0">
                          <a:solidFill>
                            <a:srgbClr val="24292E"/>
                          </a:solidFill>
                          <a:effectLst/>
                          <a:latin typeface="Consolas" panose="020B0609020204030204" pitchFamily="49" charset="0"/>
                        </a:rPr>
                        <a:t> Value</a:t>
                      </a:r>
                      <a:r>
                        <a:rPr lang="en-GB" sz="1500" dirty="0">
                          <a:solidFill>
                            <a:srgbClr val="D73A49"/>
                          </a:solidFill>
                          <a:effectLst/>
                          <a:latin typeface="Consolas" panose="020B0609020204030204" pitchFamily="49" charset="0"/>
                        </a:rPr>
                        <a:t>&gt;</a:t>
                      </a:r>
                      <a:endParaRPr lang="en-GB" sz="1500" dirty="0">
                        <a:solidFill>
                          <a:srgbClr val="24292E"/>
                        </a:solidFill>
                        <a:effectLst/>
                        <a:latin typeface="Consolas" panose="020B0609020204030204" pitchFamily="49" charset="0"/>
                      </a:endParaRP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Array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list</a:t>
                      </a:r>
                      <a:r>
                        <a:rPr lang="en-GB" sz="1500" dirty="0">
                          <a:solidFill>
                            <a:srgbClr val="D73A49"/>
                          </a:solidFill>
                          <a:effectLst/>
                          <a:latin typeface="Consolas" panose="020B0609020204030204" pitchFamily="49" charset="0"/>
                        </a:rPr>
                        <a:t>&lt;</a:t>
                      </a:r>
                      <a:r>
                        <a:rPr lang="en-GB" sz="1500" dirty="0">
                          <a:solidFill>
                            <a:srgbClr val="24292E"/>
                          </a:solidFill>
                          <a:effectLst/>
                          <a:latin typeface="Consolas" panose="020B0609020204030204" pitchFamily="49" charset="0"/>
                        </a:rPr>
                        <a:t>Value</a:t>
                      </a:r>
                      <a:r>
                        <a:rPr lang="en-GB" sz="1500" dirty="0">
                          <a:solidFill>
                            <a:srgbClr val="D73A49"/>
                          </a:solidFill>
                          <a:effectLst/>
                          <a:latin typeface="Consolas" panose="020B0609020204030204" pitchFamily="49" charset="0"/>
                        </a:rPr>
                        <a:t>&gt;</a:t>
                      </a:r>
                      <a:endParaRPr lang="en-GB" sz="1500" dirty="0">
                        <a:solidFill>
                          <a:srgbClr val="24292E"/>
                        </a:solidFill>
                        <a:effectLst/>
                        <a:latin typeface="Consolas" panose="020B0609020204030204" pitchFamily="49" charset="0"/>
                      </a:endParaRPr>
                    </a:p>
                  </a:txBody>
                  <a:tcPr marL="80000" marR="80000" marT="32000" marB="8000">
                    <a:lnL>
                      <a:noFill/>
                    </a:lnL>
                    <a:lnR>
                      <a:noFill/>
                    </a:lnR>
                    <a:lnT>
                      <a:noFill/>
                    </a:lnT>
                    <a:lnB>
                      <a:noFill/>
                    </a:lnB>
                    <a:solidFill>
                      <a:srgbClr val="FFFFFF"/>
                    </a:solidFill>
                  </a:tcPr>
                </a:tc>
                <a:extLst>
                  <a:ext uri="{0D108BD9-81ED-4DB2-BD59-A6C34878D82A}">
                    <a16:rowId xmlns:a16="http://schemas.microsoft.com/office/drawing/2014/main" val="749655510"/>
                  </a:ext>
                </a:extLst>
              </a:tr>
            </a:tbl>
          </a:graphicData>
        </a:graphic>
      </p:graphicFrame>
      <p:pic>
        <p:nvPicPr>
          <p:cNvPr id="6" name="Picture 5">
            <a:extLst>
              <a:ext uri="{FF2B5EF4-FFF2-40B4-BE49-F238E27FC236}">
                <a16:creationId xmlns:a16="http://schemas.microsoft.com/office/drawing/2014/main" id="{BF4C2AB9-D891-4B24-95B2-BE96D77CC691}"/>
              </a:ext>
            </a:extLst>
          </p:cNvPr>
          <p:cNvPicPr>
            <a:picLocks noChangeAspect="1"/>
          </p:cNvPicPr>
          <p:nvPr/>
        </p:nvPicPr>
        <p:blipFill>
          <a:blip r:embed="rId2"/>
          <a:stretch>
            <a:fillRect/>
          </a:stretch>
        </p:blipFill>
        <p:spPr>
          <a:xfrm>
            <a:off x="4569799" y="4132735"/>
            <a:ext cx="7467600" cy="1685925"/>
          </a:xfrm>
          <a:prstGeom prst="rect">
            <a:avLst/>
          </a:prstGeom>
        </p:spPr>
      </p:pic>
      <p:pic>
        <p:nvPicPr>
          <p:cNvPr id="17412" name="Picture 4" descr="Ody Mbegbu">
            <a:extLst>
              <a:ext uri="{FF2B5EF4-FFF2-40B4-BE49-F238E27FC236}">
                <a16:creationId xmlns:a16="http://schemas.microsoft.com/office/drawing/2014/main" id="{FED930F4-FE14-4A02-8422-A065CCB3D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142" y="364982"/>
            <a:ext cx="1928914" cy="1928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58FC23-4A68-4145-9250-B165A75E6D6F}"/>
              </a:ext>
            </a:extLst>
          </p:cNvPr>
          <p:cNvSpPr/>
          <p:nvPr/>
        </p:nvSpPr>
        <p:spPr>
          <a:xfrm>
            <a:off x="4569799" y="1093568"/>
            <a:ext cx="3402598" cy="646331"/>
          </a:xfrm>
          <a:prstGeom prst="rect">
            <a:avLst/>
          </a:prstGeom>
        </p:spPr>
        <p:txBody>
          <a:bodyPr wrap="none">
            <a:spAutoFit/>
          </a:bodyPr>
          <a:lstStyle/>
          <a:p>
            <a:r>
              <a:rPr lang="en-GB" dirty="0">
                <a:hlinkClick r:id="rId4"/>
              </a:rPr>
              <a:t>https://medium.com/@odytrice</a:t>
            </a:r>
            <a:endParaRPr lang="en-GB" dirty="0"/>
          </a:p>
          <a:p>
            <a:r>
              <a:rPr lang="en-GB" dirty="0" err="1"/>
              <a:t>Ody</a:t>
            </a:r>
            <a:r>
              <a:rPr lang="en-GB" dirty="0"/>
              <a:t> </a:t>
            </a:r>
            <a:r>
              <a:rPr lang="en-GB" dirty="0" err="1"/>
              <a:t>Mbegbu</a:t>
            </a:r>
            <a:r>
              <a:rPr lang="en-GB" dirty="0"/>
              <a:t> </a:t>
            </a:r>
          </a:p>
        </p:txBody>
      </p:sp>
    </p:spTree>
    <p:extLst>
      <p:ext uri="{BB962C8B-B14F-4D97-AF65-F5344CB8AC3E}">
        <p14:creationId xmlns:p14="http://schemas.microsoft.com/office/powerpoint/2010/main" val="69077201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2215991"/>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semantics</a:t>
            </a:r>
            <a:endParaRPr lang="en-GB" dirty="0">
              <a:latin typeface="Segoe UI Light" panose="020B0502040204020203" pitchFamily="34" charset="0"/>
              <a:cs typeface="Segoe UI Light" panose="020B0502040204020203" pitchFamily="34" charset="0"/>
            </a:endParaRPr>
          </a:p>
        </p:txBody>
      </p:sp>
      <p:pic>
        <p:nvPicPr>
          <p:cNvPr id="18434" name="Picture 2" descr="Cover image for Domain Modeling Made Functional">
            <a:extLst>
              <a:ext uri="{FF2B5EF4-FFF2-40B4-BE49-F238E27FC236}">
                <a16:creationId xmlns:a16="http://schemas.microsoft.com/office/drawing/2014/main" id="{D1084DD4-2B04-4F1C-BD3E-10BD5396E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339" y="1442791"/>
            <a:ext cx="4007496" cy="480899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8436" name="Picture 4" descr="Image result">
            <a:extLst>
              <a:ext uri="{FF2B5EF4-FFF2-40B4-BE49-F238E27FC236}">
                <a16:creationId xmlns:a16="http://schemas.microsoft.com/office/drawing/2014/main" id="{D14A27EC-84E8-4DA3-B301-75BD89C99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861" y="498443"/>
            <a:ext cx="30384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86755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4248923" cy="2285241"/>
          </a:xfrm>
        </p:spPr>
        <p:txBody>
          <a:bodyPr/>
          <a:lstStyle/>
          <a:p>
            <a:pPr algn="l"/>
            <a:r>
              <a:rPr lang="en-GB" sz="4000" spc="0" dirty="0">
                <a:latin typeface="Segoe UI Light" panose="020B0502040204020203" pitchFamily="34" charset="0"/>
                <a:cs typeface="Segoe UI Light" panose="020B0502040204020203" pitchFamily="34" charset="0"/>
              </a:rPr>
              <a:t>Code I love </a:t>
            </a:r>
            <a:r>
              <a:rPr lang="en-GB" sz="4000" spc="0" dirty="0">
                <a:latin typeface="Segoe UI Light" panose="020B0502040204020203" pitchFamily="34" charset="0"/>
                <a:cs typeface="Segoe UI Light" panose="020B0502040204020203" pitchFamily="34" charset="0"/>
                <a:sym typeface="Wingdings" panose="05000000000000000000" pitchFamily="2" charset="2"/>
              </a:rPr>
              <a:t>:)</a:t>
            </a:r>
            <a:br>
              <a:rPr lang="en-GB" sz="4000" spc="0" dirty="0">
                <a:latin typeface="Segoe UI Light" panose="020B0502040204020203" pitchFamily="34" charset="0"/>
                <a:cs typeface="Segoe UI Light" panose="020B0502040204020203" pitchFamily="34" charset="0"/>
              </a:rPr>
            </a:br>
            <a:r>
              <a:rPr lang="en-GB" sz="4000" spc="0" dirty="0">
                <a:latin typeface="Segoe UI Light" panose="020B0502040204020203" pitchFamily="34" charset="0"/>
                <a:cs typeface="Segoe UI Light" panose="020B0502040204020203" pitchFamily="34" charset="0"/>
              </a:rPr>
              <a:t>- data scripting</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6718AD91-19BA-481F-8EC9-DB6ED43330E2}"/>
              </a:ext>
            </a:extLst>
          </p:cNvPr>
          <p:cNvSpPr/>
          <p:nvPr/>
        </p:nvSpPr>
        <p:spPr bwMode="auto">
          <a:xfrm>
            <a:off x="2964873" y="1892962"/>
            <a:ext cx="9227127" cy="3194324"/>
          </a:xfrm>
          <a:prstGeom prst="foldedCorner">
            <a:avLst>
              <a:gd name="adj" fmla="val 4700"/>
            </a:avLst>
          </a:prstGeom>
          <a:solidFill>
            <a:schemeClr val="bg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008000"/>
                </a:solidFill>
                <a:latin typeface="Consolas" panose="020B0609020204030204" pitchFamily="49" charset="0"/>
              </a:rPr>
              <a:t>// Get the nuget stats schema</a:t>
            </a:r>
          </a:p>
          <a:p>
            <a:r>
              <a:rPr lang="nb-NO" sz="1600" dirty="0">
                <a:solidFill>
                  <a:srgbClr val="0000FF"/>
                </a:solidFill>
                <a:latin typeface="Consolas" panose="020B0609020204030204" pitchFamily="49" charset="0"/>
              </a:rPr>
              <a:t>type</a:t>
            </a:r>
            <a:r>
              <a:rPr lang="nb-NO" sz="1600" dirty="0">
                <a:solidFill>
                  <a:srgbClr val="000000"/>
                </a:solidFill>
                <a:latin typeface="Consolas" panose="020B0609020204030204" pitchFamily="49" charset="0"/>
              </a:rPr>
              <a:t> NugetStats = HtmlProvider&lt;</a:t>
            </a:r>
            <a:r>
              <a:rPr lang="nb-NO" sz="1600" dirty="0">
                <a:solidFill>
                  <a:srgbClr val="A31515"/>
                </a:solidFill>
                <a:latin typeface="Consolas" panose="020B0609020204030204" pitchFamily="49" charset="0"/>
              </a:rPr>
              <a:t>"https://www.nuget.org/packages/FSharp.Data"</a:t>
            </a:r>
            <a:r>
              <a:rPr lang="nb-NO" sz="1600" dirty="0">
                <a:solidFill>
                  <a:srgbClr val="000000"/>
                </a:solidFill>
                <a:latin typeface="Consolas" panose="020B0609020204030204" pitchFamily="49" charset="0"/>
              </a:rPr>
              <a:t>&gt;</a:t>
            </a:r>
          </a:p>
          <a:p>
            <a:endParaRPr lang="en-GB" sz="1600" dirty="0">
              <a:solidFill>
                <a:srgbClr val="000000"/>
              </a:solidFill>
              <a:latin typeface="Consolas" panose="020B0609020204030204" pitchFamily="49" charset="0"/>
            </a:endParaRPr>
          </a:p>
          <a:p>
            <a:r>
              <a:rPr lang="en-GB" sz="1600" dirty="0">
                <a:solidFill>
                  <a:srgbClr val="008000"/>
                </a:solidFill>
                <a:latin typeface="Consolas" panose="020B0609020204030204" pitchFamily="49" charset="0"/>
              </a:rPr>
              <a:t>// Load the live package stats for </a:t>
            </a:r>
            <a:r>
              <a:rPr lang="en-GB" sz="1600" dirty="0" err="1">
                <a:solidFill>
                  <a:srgbClr val="008000"/>
                </a:solidFill>
                <a:latin typeface="Consolas" panose="020B0609020204030204" pitchFamily="49" charset="0"/>
              </a:rPr>
              <a:t>FSharp.Data</a:t>
            </a:r>
            <a:endParaRPr lang="en-GB"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let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rawStats</a:t>
            </a:r>
            <a:r>
              <a:rPr lang="en-GB" sz="1600" dirty="0">
                <a:solidFill>
                  <a:srgbClr val="000000"/>
                </a:solidFill>
                <a:latin typeface="Consolas" panose="020B0609020204030204" pitchFamily="49" charset="0"/>
              </a:rPr>
              <a:t> = </a:t>
            </a:r>
            <a:r>
              <a:rPr lang="en-GB" sz="1600" dirty="0" err="1">
                <a:solidFill>
                  <a:srgbClr val="000000"/>
                </a:solidFill>
                <a:latin typeface="Consolas" panose="020B0609020204030204" pitchFamily="49" charset="0"/>
              </a:rPr>
              <a:t>NugetStats</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Tables.``Version</a:t>
            </a:r>
            <a:r>
              <a:rPr lang="en-GB" sz="1600" dirty="0">
                <a:solidFill>
                  <a:srgbClr val="000000"/>
                </a:solidFill>
                <a:latin typeface="Consolas" panose="020B0609020204030204" pitchFamily="49" charset="0"/>
              </a:rPr>
              <a:t> History``</a:t>
            </a:r>
          </a:p>
          <a:p>
            <a:endParaRPr lang="en-GB" sz="1600" dirty="0">
              <a:solidFill>
                <a:srgbClr val="000000"/>
              </a:solidFill>
              <a:latin typeface="Consolas" panose="020B0609020204030204" pitchFamily="49" charset="0"/>
            </a:endParaRPr>
          </a:p>
          <a:p>
            <a:r>
              <a:rPr lang="en-GB" sz="1600" dirty="0">
                <a:solidFill>
                  <a:srgbClr val="008000"/>
                </a:solidFill>
                <a:latin typeface="Consolas" panose="020B0609020204030204" pitchFamily="49" charset="0"/>
              </a:rPr>
              <a:t>// Group by minor version and calculate download count</a:t>
            </a:r>
            <a:endParaRPr lang="en-GB"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let</a:t>
            </a:r>
            <a:r>
              <a:rPr lang="en-GB" sz="1600" dirty="0">
                <a:solidFill>
                  <a:srgbClr val="000000"/>
                </a:solidFill>
                <a:latin typeface="Consolas" panose="020B0609020204030204" pitchFamily="49" charset="0"/>
              </a:rPr>
              <a:t> stats = </a:t>
            </a:r>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rawStats.Rows</a:t>
            </a:r>
            <a:endParaRPr lang="en-GB" sz="1600" dirty="0">
              <a:solidFill>
                <a:srgbClr val="000000"/>
              </a:solidFill>
              <a:latin typeface="Consolas" panose="020B0609020204030204" pitchFamily="49" charset="0"/>
            </a:endParaRPr>
          </a:p>
          <a:p>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Seq.groupBy</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fun</a:t>
            </a:r>
            <a:r>
              <a:rPr lang="en-GB" sz="1600" dirty="0">
                <a:solidFill>
                  <a:srgbClr val="000000"/>
                </a:solidFill>
                <a:latin typeface="Consolas" panose="020B0609020204030204" pitchFamily="49" charset="0"/>
              </a:rPr>
              <a:t> r </a:t>
            </a:r>
            <a:r>
              <a:rPr lang="en-GB" sz="1600" dirty="0">
                <a:solidFill>
                  <a:srgbClr val="0000FF"/>
                </a:solidFill>
                <a:latin typeface="Consolas" panose="020B0609020204030204" pitchFamily="49" charset="0"/>
              </a:rPr>
              <a:t>-&gt;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getMinorVersion</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r.MinorVersion</a:t>
            </a:r>
            <a:r>
              <a:rPr lang="en-GB" sz="1600" dirty="0">
                <a:solidFill>
                  <a:srgbClr val="000000"/>
                </a:solidFill>
                <a:latin typeface="Consolas" panose="020B0609020204030204" pitchFamily="49" charset="0"/>
              </a:rPr>
              <a:t>)</a:t>
            </a:r>
          </a:p>
          <a:p>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Seq.sortBy</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fst</a:t>
            </a:r>
            <a:endParaRPr lang="en-GB" sz="1600" dirty="0">
              <a:solidFill>
                <a:srgbClr val="000000"/>
              </a:solidFill>
              <a:latin typeface="Consolas" panose="020B0609020204030204" pitchFamily="49" charset="0"/>
            </a:endParaRPr>
          </a:p>
          <a:p>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Seq.map</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fun</a:t>
            </a:r>
            <a:r>
              <a:rPr lang="en-GB" sz="1600" dirty="0">
                <a:solidFill>
                  <a:srgbClr val="000000"/>
                </a:solidFill>
                <a:latin typeface="Consolas" panose="020B0609020204030204" pitchFamily="49" charset="0"/>
              </a:rPr>
              <a:t> (k, </a:t>
            </a:r>
            <a:r>
              <a:rPr lang="en-GB" sz="1600" dirty="0" err="1">
                <a:solidFill>
                  <a:srgbClr val="000000"/>
                </a:solidFill>
                <a:latin typeface="Consolas" panose="020B0609020204030204" pitchFamily="49" charset="0"/>
              </a:rPr>
              <a:t>xs</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-&gt;</a:t>
            </a:r>
            <a:r>
              <a:rPr lang="en-GB" sz="1600" dirty="0">
                <a:solidFill>
                  <a:srgbClr val="000000"/>
                </a:solidFill>
                <a:latin typeface="Consolas" panose="020B0609020204030204" pitchFamily="49" charset="0"/>
              </a:rPr>
              <a:t> k, </a:t>
            </a:r>
            <a:r>
              <a:rPr lang="en-GB" sz="1600" dirty="0" err="1">
                <a:solidFill>
                  <a:srgbClr val="000000"/>
                </a:solidFill>
                <a:latin typeface="Consolas" panose="020B0609020204030204" pitchFamily="49" charset="0"/>
              </a:rPr>
              <a:t>xs</a:t>
            </a:r>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Seq.sumBy</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fun</a:t>
            </a:r>
            <a:r>
              <a:rPr lang="en-GB" sz="1600" dirty="0">
                <a:solidFill>
                  <a:srgbClr val="000000"/>
                </a:solidFill>
                <a:latin typeface="Consolas" panose="020B0609020204030204" pitchFamily="49" charset="0"/>
              </a:rPr>
              <a:t> x </a:t>
            </a:r>
            <a:r>
              <a:rPr lang="en-GB" sz="1600" dirty="0">
                <a:solidFill>
                  <a:srgbClr val="0000FF"/>
                </a:solidFill>
                <a:latin typeface="Consolas" panose="020B0609020204030204" pitchFamily="49" charset="0"/>
              </a:rPr>
              <a:t>-&gt;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x.Downloads</a:t>
            </a:r>
            <a:r>
              <a:rPr lang="en-GB"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96544617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470725" cy="2285241"/>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model-view-update mobile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2351982" y="3070903"/>
            <a:ext cx="9366406"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608B4E"/>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Model) dispatch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if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model.Pressed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then</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Xaml.Label</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"I was pressed!"</a:t>
            </a:r>
            <a:r>
              <a:rPr lang="en-GB" dirty="0">
                <a:solidFill>
                  <a:srgbClr val="D4D4D4"/>
                </a:solidFill>
                <a:latin typeface="Consolas" panose="020B0609020204030204" pitchFamily="49" charset="0"/>
              </a:rPr>
              <a:t>)</a:t>
            </a:r>
          </a:p>
          <a:p>
            <a:r>
              <a:rPr lang="en-GB" dirty="0">
                <a:solidFill>
                  <a:srgbClr val="569CD6"/>
                </a:solidFill>
                <a:latin typeface="Consolas" panose="020B0609020204030204" pitchFamily="49" charset="0"/>
              </a:rPr>
              <a:t>  else</a:t>
            </a:r>
            <a:endParaRPr lang="en-GB" dirty="0">
              <a:solidFill>
                <a:srgbClr val="D4D4D4"/>
              </a:solidFill>
              <a:latin typeface="Consolas" panose="020B0609020204030204" pitchFamily="49" charset="0"/>
            </a:endParaRP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Xaml.Button</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"Press Me!"</a:t>
            </a:r>
            <a:r>
              <a:rPr lang="en-GB" dirty="0">
                <a:solidFill>
                  <a:srgbClr val="D4D4D4"/>
                </a:solidFill>
                <a:latin typeface="Consolas" panose="020B0609020204030204" pitchFamily="49" charset="0"/>
              </a:rPr>
              <a:t>, command</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Pressed))</a:t>
            </a:r>
          </a:p>
          <a:p>
            <a:endParaRPr lang="en-GB" b="0" dirty="0">
              <a:solidFill>
                <a:srgbClr val="D4D4D4"/>
              </a:solidFill>
              <a:effectLst/>
              <a:latin typeface="Consolas" panose="020B0609020204030204" pitchFamily="49" charset="0"/>
            </a:endParaRPr>
          </a:p>
        </p:txBody>
      </p:sp>
      <p:sp>
        <p:nvSpPr>
          <p:cNvPr id="8" name="Rectangular Callout 3">
            <a:extLst>
              <a:ext uri="{FF2B5EF4-FFF2-40B4-BE49-F238E27FC236}">
                <a16:creationId xmlns:a16="http://schemas.microsoft.com/office/drawing/2014/main" id="{E37A3456-08FB-44CA-AAC7-5EFAE17A5B41}"/>
              </a:ext>
            </a:extLst>
          </p:cNvPr>
          <p:cNvSpPr/>
          <p:nvPr/>
        </p:nvSpPr>
        <p:spPr>
          <a:xfrm>
            <a:off x="6246055" y="2260464"/>
            <a:ext cx="5505785" cy="1077218"/>
          </a:xfrm>
          <a:prstGeom prst="wedgeRectCallout">
            <a:avLst>
              <a:gd name="adj1" fmla="val -60004"/>
              <a:gd name="adj2" fmla="val 50544"/>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model-view-update mobile app</a:t>
            </a:r>
          </a:p>
        </p:txBody>
      </p:sp>
    </p:spTree>
    <p:extLst>
      <p:ext uri="{BB962C8B-B14F-4D97-AF65-F5344CB8AC3E}">
        <p14:creationId xmlns:p14="http://schemas.microsoft.com/office/powerpoint/2010/main" val="39740436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2" y="498443"/>
            <a:ext cx="11504177" cy="2285241"/>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model-view-update web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2057003" y="2656643"/>
            <a:ext cx="9887334" cy="3943346"/>
          </a:xfrm>
          <a:prstGeom prst="foldedCorner">
            <a:avLst>
              <a:gd name="adj" fmla="val 65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569CD6"/>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dispatch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match</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with</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"Loading..."</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_</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"container"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Faster)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"Faster"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a:t>
            </a:r>
            <a:r>
              <a:rPr lang="en-GB" dirty="0" err="1">
                <a:solidFill>
                  <a:srgbClr val="CE9178"/>
                </a:solidFill>
                <a:latin typeface="Consolas" panose="020B0609020204030204" pitchFamily="49" charset="0"/>
              </a:rPr>
              <a:t>theText</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model.Index</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Slower)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"Slower"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sprintf</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"Ticks Per Update: </a:t>
            </a:r>
            <a:r>
              <a:rPr lang="en-GB" dirty="0">
                <a:solidFill>
                  <a:srgbClr val="569CD6"/>
                </a:solidFill>
                <a:latin typeface="Consolas" panose="020B0609020204030204" pitchFamily="49" charset="0"/>
              </a:rPr>
              <a:t>%d</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model.TicksPerUpdate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endParaRPr lang="en-GB" b="0" dirty="0">
              <a:solidFill>
                <a:srgbClr val="D4D4D4"/>
              </a:solidFill>
              <a:effectLst/>
              <a:latin typeface="Consolas" panose="020B0609020204030204" pitchFamily="49" charset="0"/>
            </a:endParaRPr>
          </a:p>
        </p:txBody>
      </p:sp>
      <p:sp>
        <p:nvSpPr>
          <p:cNvPr id="6" name="Rectangular Callout 3">
            <a:extLst>
              <a:ext uri="{FF2B5EF4-FFF2-40B4-BE49-F238E27FC236}">
                <a16:creationId xmlns:a16="http://schemas.microsoft.com/office/drawing/2014/main" id="{EDAFFF96-E9E8-4AD4-AB20-12314DD81D7F}"/>
              </a:ext>
            </a:extLst>
          </p:cNvPr>
          <p:cNvSpPr/>
          <p:nvPr/>
        </p:nvSpPr>
        <p:spPr>
          <a:xfrm>
            <a:off x="6246055" y="2260464"/>
            <a:ext cx="5505785" cy="1077218"/>
          </a:xfrm>
          <a:prstGeom prst="wedgeRectCallout">
            <a:avLst>
              <a:gd name="adj1" fmla="val -63326"/>
              <a:gd name="adj2" fmla="val 1106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model-view-update web view</a:t>
            </a:r>
          </a:p>
        </p:txBody>
      </p:sp>
    </p:spTree>
    <p:extLst>
      <p:ext uri="{BB962C8B-B14F-4D97-AF65-F5344CB8AC3E}">
        <p14:creationId xmlns:p14="http://schemas.microsoft.com/office/powerpoint/2010/main" val="1837970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7495" y="2937390"/>
            <a:ext cx="11176000" cy="553998"/>
          </a:xfrm>
        </p:spPr>
        <p:txBody>
          <a:bodyPr/>
          <a:lstStyle/>
          <a:p>
            <a:r>
              <a:rPr lang="en-GB" sz="4000" dirty="0">
                <a:latin typeface="Segoe UI Light" panose="020B0502040204020203" pitchFamily="34" charset="0"/>
                <a:cs typeface="Segoe UI Light" panose="020B0502040204020203" pitchFamily="34" charset="0"/>
              </a:rPr>
              <a:t>WARNING: Opinion!</a:t>
            </a:r>
            <a:endParaRPr lang="en-GB" sz="4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5991771" cy="2215991"/>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BE6FFB14-8F3A-4729-9B80-BC1EED9A399C}"/>
              </a:ext>
            </a:extLst>
          </p:cNvPr>
          <p:cNvSpPr txBox="1">
            <a:spLocks/>
          </p:cNvSpPr>
          <p:nvPr/>
        </p:nvSpPr>
        <p:spPr>
          <a:xfrm>
            <a:off x="508000" y="3221251"/>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mj-lt"/>
                <a:cs typeface="Consolas" panose="020B0609020204030204" pitchFamily="49" charset="0"/>
                <a:hlinkClick r:id="rId2"/>
              </a:rPr>
              <a:t>github.com/fsprojects/Fabulous</a:t>
            </a:r>
            <a:r>
              <a:rPr lang="en-GB" sz="4000" dirty="0">
                <a:latin typeface="+mj-lt"/>
                <a:cs typeface="Consolas" panose="020B0609020204030204" pitchFamily="49" charset="0"/>
              </a:rPr>
              <a:t> </a:t>
            </a:r>
            <a:endParaRPr lang="en-GB" b="1" dirty="0">
              <a:latin typeface="+mj-lt"/>
              <a:cs typeface="Consolas" panose="020B0609020204030204" pitchFamily="49" charset="0"/>
            </a:endParaRPr>
          </a:p>
        </p:txBody>
      </p:sp>
    </p:spTree>
    <p:extLst>
      <p:ext uri="{BB962C8B-B14F-4D97-AF65-F5344CB8AC3E}">
        <p14:creationId xmlns:p14="http://schemas.microsoft.com/office/powerpoint/2010/main" val="14549971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Get it on Google Play">
            <a:extLst>
              <a:ext uri="{FF2B5EF4-FFF2-40B4-BE49-F238E27FC236}">
                <a16:creationId xmlns:a16="http://schemas.microsoft.com/office/drawing/2014/main" id="{90A1DB22-A6A0-437B-A7AE-F356B9067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39" y="3736492"/>
            <a:ext cx="2756636" cy="10681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me">
            <a:extLst>
              <a:ext uri="{FF2B5EF4-FFF2-40B4-BE49-F238E27FC236}">
                <a16:creationId xmlns:a16="http://schemas.microsoft.com/office/drawing/2014/main" id="{57570A8E-CFF6-46AF-91E5-E927A891A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159" y="643466"/>
            <a:ext cx="2576616" cy="5571062"/>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user-images.githubusercontent.com/7204669/39318922-57c95174-4977-11e8-94a9-cc385101ce5d.png">
            <a:extLst>
              <a:ext uri="{FF2B5EF4-FFF2-40B4-BE49-F238E27FC236}">
                <a16:creationId xmlns:a16="http://schemas.microsoft.com/office/drawing/2014/main" id="{BC668F34-D8DA-4F31-8F0F-6190C9966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8061" y="466485"/>
            <a:ext cx="1476372" cy="2624662"/>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get it on app store logo">
            <a:extLst>
              <a:ext uri="{FF2B5EF4-FFF2-40B4-BE49-F238E27FC236}">
                <a16:creationId xmlns:a16="http://schemas.microsoft.com/office/drawing/2014/main" id="{31109EC3-3EC8-4958-B2C3-6EA3A58B51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276" y="5248937"/>
            <a:ext cx="2544203" cy="87774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ap">
            <a:extLst>
              <a:ext uri="{FF2B5EF4-FFF2-40B4-BE49-F238E27FC236}">
                <a16:creationId xmlns:a16="http://schemas.microsoft.com/office/drawing/2014/main" id="{54E5407D-8877-4339-9901-E48478481A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9388" y="3482692"/>
            <a:ext cx="1222846" cy="264399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https://camo.githubusercontent.com/21cb93d21e08fd6b4e41d887f12e98216b9d0d25/68747470733a2f2f6c696e6b6d616b65722e6974756e65732e6170706c652e636f6d2f6173736574732f7368617265642f6261646765732f656e2d75732f61707073746f72652d6c72672e737667">
            <a:extLst>
              <a:ext uri="{FF2B5EF4-FFF2-40B4-BE49-F238E27FC236}">
                <a16:creationId xmlns:a16="http://schemas.microsoft.com/office/drawing/2014/main" id="{CE70D789-D831-4B0D-B3BC-D18EC4F41C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10" descr="https://camo.githubusercontent.com/21cb93d21e08fd6b4e41d887f12e98216b9d0d25/68747470733a2f2f6c696e6b6d616b65722e6974756e65732e6170706c652e636f6d2f6173736574732f7368617265642f6261646765732f656e2d75732f61707073746f72652d6c72672e737667">
            <a:extLst>
              <a:ext uri="{FF2B5EF4-FFF2-40B4-BE49-F238E27FC236}">
                <a16:creationId xmlns:a16="http://schemas.microsoft.com/office/drawing/2014/main" id="{2C35B576-8105-4E53-B0DB-578F40203964}"/>
              </a:ext>
            </a:extLst>
          </p:cNvPr>
          <p:cNvSpPr>
            <a:spLocks noChangeAspect="1" noChangeArrowheads="1"/>
          </p:cNvSpPr>
          <p:nvPr/>
        </p:nvSpPr>
        <p:spPr bwMode="auto">
          <a:xfrm>
            <a:off x="6096000" y="3429000"/>
            <a:ext cx="3833658" cy="38336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2" name="Picture 4" descr="Home">
            <a:extLst>
              <a:ext uri="{FF2B5EF4-FFF2-40B4-BE49-F238E27FC236}">
                <a16:creationId xmlns:a16="http://schemas.microsoft.com/office/drawing/2014/main" id="{C77A44A6-71AD-4D80-9C7B-9EBB658FC4FD}"/>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7203354" y="643466"/>
            <a:ext cx="2612332" cy="537650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mage result for images tictactoe elmish">
            <a:extLst>
              <a:ext uri="{FF2B5EF4-FFF2-40B4-BE49-F238E27FC236}">
                <a16:creationId xmlns:a16="http://schemas.microsoft.com/office/drawing/2014/main" id="{99B76EFD-E2B9-4763-AD87-B6117215D3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544" y="379507"/>
            <a:ext cx="2824531" cy="279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344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composition</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65B6B9FD-8384-4679-BB35-194BD00A8BAA}"/>
              </a:ext>
            </a:extLst>
          </p:cNvPr>
          <p:cNvPicPr>
            <a:picLocks noChangeAspect="1"/>
          </p:cNvPicPr>
          <p:nvPr/>
        </p:nvPicPr>
        <p:blipFill>
          <a:blip r:embed="rId2"/>
          <a:stretch>
            <a:fillRect/>
          </a:stretch>
        </p:blipFill>
        <p:spPr>
          <a:xfrm>
            <a:off x="5663789" y="1005329"/>
            <a:ext cx="4841995" cy="2693268"/>
          </a:xfrm>
          <a:prstGeom prst="rect">
            <a:avLst/>
          </a:prstGeom>
          <a:ln>
            <a:solidFill>
              <a:schemeClr val="tx1"/>
            </a:solidFill>
          </a:ln>
        </p:spPr>
      </p:pic>
      <p:pic>
        <p:nvPicPr>
          <p:cNvPr id="3" name="Picture 2">
            <a:extLst>
              <a:ext uri="{FF2B5EF4-FFF2-40B4-BE49-F238E27FC236}">
                <a16:creationId xmlns:a16="http://schemas.microsoft.com/office/drawing/2014/main" id="{F8C252D5-A283-4403-AC21-6DB5A5260582}"/>
              </a:ext>
            </a:extLst>
          </p:cNvPr>
          <p:cNvPicPr>
            <a:picLocks noChangeAspect="1"/>
          </p:cNvPicPr>
          <p:nvPr/>
        </p:nvPicPr>
        <p:blipFill>
          <a:blip r:embed="rId3"/>
          <a:stretch>
            <a:fillRect/>
          </a:stretch>
        </p:blipFill>
        <p:spPr>
          <a:xfrm>
            <a:off x="7016233" y="498443"/>
            <a:ext cx="3695700" cy="447675"/>
          </a:xfrm>
          <a:prstGeom prst="rect">
            <a:avLst/>
          </a:prstGeom>
        </p:spPr>
      </p:pic>
      <p:pic>
        <p:nvPicPr>
          <p:cNvPr id="5" name="Picture 4">
            <a:extLst>
              <a:ext uri="{FF2B5EF4-FFF2-40B4-BE49-F238E27FC236}">
                <a16:creationId xmlns:a16="http://schemas.microsoft.com/office/drawing/2014/main" id="{9BE27FD5-33BA-42B9-8A78-5E647CEC4182}"/>
              </a:ext>
            </a:extLst>
          </p:cNvPr>
          <p:cNvPicPr>
            <a:picLocks noChangeAspect="1"/>
          </p:cNvPicPr>
          <p:nvPr/>
        </p:nvPicPr>
        <p:blipFill rotWithShape="1">
          <a:blip r:embed="rId4"/>
          <a:srcRect r="-397" b="45958"/>
          <a:stretch/>
        </p:blipFill>
        <p:spPr>
          <a:xfrm>
            <a:off x="5997146" y="4552722"/>
            <a:ext cx="4291913" cy="1224155"/>
          </a:xfrm>
          <a:prstGeom prst="rect">
            <a:avLst/>
          </a:prstGeom>
          <a:ln>
            <a:solidFill>
              <a:schemeClr val="accent1"/>
            </a:solidFill>
          </a:ln>
        </p:spPr>
      </p:pic>
    </p:spTree>
    <p:extLst>
      <p:ext uri="{BB962C8B-B14F-4D97-AF65-F5344CB8AC3E}">
        <p14:creationId xmlns:p14="http://schemas.microsoft.com/office/powerpoint/2010/main" val="224021509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39944F-854D-4282-B4EE-80FEA413AC6C}"/>
              </a:ext>
            </a:extLst>
          </p:cNvPr>
          <p:cNvSpPr txBox="1">
            <a:spLocks/>
          </p:cNvSpPr>
          <p:nvPr/>
        </p:nvSpPr>
        <p:spPr>
          <a:xfrm>
            <a:off x="247664" y="498443"/>
            <a:ext cx="4248922" cy="1883593"/>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3200" dirty="0">
                <a:latin typeface="Segoe UI Light" panose="020B0502040204020203" pitchFamily="34" charset="0"/>
                <a:cs typeface="Segoe UI Light" panose="020B0502040204020203" pitchFamily="34" charset="0"/>
              </a:rPr>
              <a:t>- super-fast compositional</a:t>
            </a:r>
          </a:p>
          <a:p>
            <a:pPr algn="l"/>
            <a:r>
              <a:rPr lang="en-GB" sz="3200" dirty="0">
                <a:latin typeface="Segoe UI Light" panose="020B0502040204020203" pitchFamily="34" charset="0"/>
                <a:cs typeface="Segoe UI Light" panose="020B0502040204020203" pitchFamily="34" charset="0"/>
              </a:rPr>
              <a:t>  web servers</a:t>
            </a:r>
          </a:p>
          <a:p>
            <a:pPr algn="l"/>
            <a:endParaRPr lang="en-GB" sz="3200" dirty="0">
              <a:latin typeface="Segoe UI Light" panose="020B0502040204020203" pitchFamily="34" charset="0"/>
              <a:cs typeface="Segoe UI Light" panose="020B0502040204020203" pitchFamily="34" charset="0"/>
            </a:endParaRPr>
          </a:p>
        </p:txBody>
      </p:sp>
      <p:sp>
        <p:nvSpPr>
          <p:cNvPr id="6" name="Rectangle: Folded Corner 5">
            <a:extLst>
              <a:ext uri="{FF2B5EF4-FFF2-40B4-BE49-F238E27FC236}">
                <a16:creationId xmlns:a16="http://schemas.microsoft.com/office/drawing/2014/main" id="{6A9A9F7E-CD85-4D15-9EE0-9D23AFB83AD7}"/>
              </a:ext>
            </a:extLst>
          </p:cNvPr>
          <p:cNvSpPr/>
          <p:nvPr/>
        </p:nvSpPr>
        <p:spPr bwMode="auto">
          <a:xfrm>
            <a:off x="4496586" y="1645796"/>
            <a:ext cx="7306208" cy="3936440"/>
          </a:xfrm>
          <a:prstGeom prst="foldedCorner">
            <a:avLst>
              <a:gd name="adj" fmla="val 4700"/>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logout</a:t>
            </a:r>
            <a:r>
              <a:rPr lang="en-GB" sz="1400" dirty="0">
                <a:solidFill>
                  <a:srgbClr val="D4D4D4"/>
                </a:solidFill>
                <a:latin typeface="Consolas" panose="020B0609020204030204" pitchFamily="49" charset="0"/>
              </a:rPr>
              <a:t> : </a:t>
            </a:r>
            <a:r>
              <a:rPr lang="en-GB" sz="1400" dirty="0" err="1">
                <a:solidFill>
                  <a:srgbClr val="9CDCFE"/>
                </a:solidFill>
                <a:latin typeface="Consolas" panose="020B0609020204030204" pitchFamily="49" charset="0"/>
              </a:rPr>
              <a:t>HttpHandler</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signOut</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AuthSchemes.cookie</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    &gt;=&gt;</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redirectTo</a:t>
            </a:r>
            <a:r>
              <a:rPr lang="en-GB" sz="1400" dirty="0">
                <a:solidFill>
                  <a:srgbClr val="D4D4D4"/>
                </a:solidFill>
                <a:latin typeface="Consolas" panose="020B0609020204030204" pitchFamily="49" charset="0"/>
              </a:rPr>
              <a:t> false </a:t>
            </a:r>
            <a:r>
              <a:rPr lang="en-GB" sz="1400" dirty="0" err="1">
                <a:solidFill>
                  <a:srgbClr val="D4D4D4"/>
                </a:solidFill>
                <a:latin typeface="Consolas" panose="020B0609020204030204" pitchFamily="49" charset="0"/>
              </a:rPr>
              <a:t>Urls.index</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err="1">
                <a:solidFill>
                  <a:srgbClr val="9CDCFE"/>
                </a:solidFill>
                <a:latin typeface="Consolas" panose="020B0609020204030204" pitchFamily="49" charset="0"/>
              </a:rPr>
              <a:t>webApp</a:t>
            </a:r>
            <a:r>
              <a:rPr lang="en-GB" sz="1400" dirty="0">
                <a:solidFill>
                  <a:srgbClr val="D4D4D4"/>
                </a:solidFill>
                <a:latin typeface="Consolas" panose="020B0609020204030204" pitchFamily="49" charset="0"/>
              </a:rPr>
              <a:t> : </a:t>
            </a:r>
            <a:r>
              <a:rPr lang="en-GB" sz="1400" dirty="0" err="1">
                <a:solidFill>
                  <a:srgbClr val="9CDCFE"/>
                </a:solidFill>
                <a:latin typeface="Consolas" panose="020B0609020204030204" pitchFamily="49" charset="0"/>
              </a:rPr>
              <a:t>HttpHandler</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choose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GET </a:t>
            </a:r>
            <a:r>
              <a:rPr lang="en-GB" sz="1400" dirty="0">
                <a:solidFill>
                  <a:srgbClr val="569CD6"/>
                </a:solidFill>
                <a:latin typeface="Consolas" panose="020B0609020204030204" pitchFamily="49" charset="0"/>
              </a:rPr>
              <a:t>&gt;=&gt;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choose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route </a:t>
            </a:r>
            <a:r>
              <a:rPr lang="en-GB" sz="1400" dirty="0" err="1">
                <a:solidFill>
                  <a:srgbClr val="D4D4D4"/>
                </a:solidFill>
                <a:latin typeface="Consolas" panose="020B0609020204030204" pitchFamily="49" charset="0"/>
              </a:rPr>
              <a:t>Urls.index</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index</a:t>
            </a:r>
          </a:p>
          <a:p>
            <a:r>
              <a:rPr lang="en-GB" sz="1400" dirty="0">
                <a:solidFill>
                  <a:srgbClr val="D4D4D4"/>
                </a:solidFill>
                <a:latin typeface="Consolas" panose="020B0609020204030204" pitchFamily="49" charset="0"/>
              </a:rPr>
              <a:t>                route </a:t>
            </a:r>
            <a:r>
              <a:rPr lang="en-GB" sz="1400" dirty="0" err="1">
                <a:solidFill>
                  <a:srgbClr val="D4D4D4"/>
                </a:solidFill>
                <a:latin typeface="Consolas" panose="020B0609020204030204" pitchFamily="49" charset="0"/>
              </a:rPr>
              <a:t>Urls.login</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login</a:t>
            </a:r>
          </a:p>
          <a:p>
            <a:r>
              <a:rPr lang="en-GB" sz="1400" dirty="0">
                <a:solidFill>
                  <a:srgbClr val="D4D4D4"/>
                </a:solidFill>
                <a:latin typeface="Consolas" panose="020B0609020204030204" pitchFamily="49" charset="0"/>
              </a:rPr>
              <a:t>                route </a:t>
            </a:r>
            <a:r>
              <a:rPr lang="en-GB" sz="1400" dirty="0" err="1">
                <a:solidFill>
                  <a:srgbClr val="D4D4D4"/>
                </a:solidFill>
                <a:latin typeface="Consolas" panose="020B0609020204030204" pitchFamily="49" charset="0"/>
              </a:rPr>
              <a:t>Urls.user</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authenticate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user</a:t>
            </a:r>
          </a:p>
          <a:p>
            <a:r>
              <a:rPr lang="en-GB" sz="1400" dirty="0">
                <a:solidFill>
                  <a:srgbClr val="D4D4D4"/>
                </a:solidFill>
                <a:latin typeface="Consolas" panose="020B0609020204030204" pitchFamily="49" charset="0"/>
              </a:rPr>
              <a:t>                route </a:t>
            </a:r>
            <a:r>
              <a:rPr lang="en-GB" sz="1400" dirty="0" err="1">
                <a:solidFill>
                  <a:srgbClr val="D4D4D4"/>
                </a:solidFill>
                <a:latin typeface="Consolas" panose="020B0609020204030204" pitchFamily="49" charset="0"/>
              </a:rPr>
              <a:t>Urls.logout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logout</a:t>
            </a:r>
          </a:p>
          <a:p>
            <a:r>
              <a:rPr lang="en-GB" sz="1400" dirty="0">
                <a:solidFill>
                  <a:srgbClr val="D4D4D4"/>
                </a:solidFill>
                <a:latin typeface="Consolas" panose="020B0609020204030204" pitchFamily="49" charset="0"/>
              </a:rPr>
              <a:t>                route </a:t>
            </a:r>
            <a:r>
              <a:rPr lang="en-GB" sz="1400" dirty="0" err="1">
                <a:solidFill>
                  <a:srgbClr val="D4D4D4"/>
                </a:solidFill>
                <a:latin typeface="Consolas" panose="020B0609020204030204" pitchFamily="49" charset="0"/>
              </a:rPr>
              <a:t>Urls.googleAuth</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googleAuth</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             ]</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notFound</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endParaRPr lang="en-GB"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99231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1107996"/>
          </a:xfrm>
        </p:spPr>
        <p:txBody>
          <a:bodyPr/>
          <a:lstStyle/>
          <a:p>
            <a:r>
              <a:rPr lang="en-GB" sz="4000" dirty="0">
                <a:latin typeface="Segoe UI Light" panose="020B0502040204020203" pitchFamily="34" charset="0"/>
                <a:cs typeface="Segoe UI Light" panose="020B0502040204020203" pitchFamily="34" charset="0"/>
              </a:rPr>
              <a:t>But….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…not all Functional Code is Good Code…</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3654810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curry, </a:t>
            </a:r>
            <a:r>
              <a:rPr lang="en-GB" sz="4000" dirty="0" err="1">
                <a:latin typeface="Segoe UI Light" panose="020B0502040204020203" pitchFamily="34" charset="0"/>
                <a:cs typeface="Segoe UI Light" panose="020B0502040204020203" pitchFamily="34" charset="0"/>
              </a:rPr>
              <a:t>uncurry</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BB26BC32-F107-487E-95C1-2513DFF88AD0}"/>
              </a:ext>
            </a:extLst>
          </p:cNvPr>
          <p:cNvSpPr/>
          <p:nvPr/>
        </p:nvSpPr>
        <p:spPr bwMode="auto">
          <a:xfrm>
            <a:off x="6926094" y="849040"/>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curry </a:t>
            </a:r>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2" name="Rectangle 1">
            <a:extLst>
              <a:ext uri="{FF2B5EF4-FFF2-40B4-BE49-F238E27FC236}">
                <a16:creationId xmlns:a16="http://schemas.microsoft.com/office/drawing/2014/main"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5" name="Rectangle: Folded Corner 4">
            <a:extLst>
              <a:ext uri="{FF2B5EF4-FFF2-40B4-BE49-F238E27FC236}">
                <a16:creationId xmlns:a16="http://schemas.microsoft.com/office/drawing/2014/main" id="{77AA8C20-F945-4FBD-B2F5-D4CC5AC76F31}"/>
              </a:ext>
            </a:extLst>
          </p:cNvPr>
          <p:cNvSpPr/>
          <p:nvPr/>
        </p:nvSpPr>
        <p:spPr bwMode="auto">
          <a:xfrm>
            <a:off x="6926094" y="2470480"/>
            <a:ext cx="5116750"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uncurry</a:t>
            </a:r>
            <a:r>
              <a:rPr lang="en-GB" dirty="0">
                <a:solidFill>
                  <a:srgbClr val="D4D4D4"/>
                </a:solidFill>
                <a:latin typeface="Consolas" panose="020B0609020204030204" pitchFamily="49" charset="0"/>
              </a:rPr>
              <a:t> f)</a:t>
            </a:r>
          </a:p>
        </p:txBody>
      </p:sp>
      <p:sp>
        <p:nvSpPr>
          <p:cNvPr id="6" name="Rectangle: Folded Corner 5">
            <a:extLst>
              <a:ext uri="{FF2B5EF4-FFF2-40B4-BE49-F238E27FC236}">
                <a16:creationId xmlns:a16="http://schemas.microsoft.com/office/drawing/2014/main" id="{61339F6B-B91C-491B-8E91-6E18A4F6D40E}"/>
              </a:ext>
            </a:extLst>
          </p:cNvPr>
          <p:cNvSpPr/>
          <p:nvPr/>
        </p:nvSpPr>
        <p:spPr bwMode="auto">
          <a:xfrm>
            <a:off x="6926092" y="1492661"/>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7" name="Rectangle 6">
            <a:extLst>
              <a:ext uri="{FF2B5EF4-FFF2-40B4-BE49-F238E27FC236}">
                <a16:creationId xmlns:a16="http://schemas.microsoft.com/office/drawing/2014/main" id="{663B68FC-1711-4FA1-8678-72EB4EDC3A47}"/>
              </a:ext>
            </a:extLst>
          </p:cNvPr>
          <p:cNvSpPr/>
          <p:nvPr/>
        </p:nvSpPr>
        <p:spPr>
          <a:xfrm>
            <a:off x="5548908" y="1321424"/>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0" name="Rectangle: Folded Corner 9">
            <a:extLst>
              <a:ext uri="{FF2B5EF4-FFF2-40B4-BE49-F238E27FC236}">
                <a16:creationId xmlns:a16="http://schemas.microsoft.com/office/drawing/2014/main" id="{C3C174F4-E41F-49C8-B06F-A40FDE8AED62}"/>
              </a:ext>
            </a:extLst>
          </p:cNvPr>
          <p:cNvSpPr/>
          <p:nvPr/>
        </p:nvSpPr>
        <p:spPr bwMode="auto">
          <a:xfrm>
            <a:off x="6926091" y="3868021"/>
            <a:ext cx="5116752"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(fun (</a:t>
            </a:r>
            <a:r>
              <a:rPr lang="en-GB" dirty="0" err="1">
                <a:solidFill>
                  <a:srgbClr val="D4D4D4"/>
                </a:solidFill>
                <a:latin typeface="Consolas" panose="020B0609020204030204" pitchFamily="49" charset="0"/>
              </a:rPr>
              <a:t>x,y</a:t>
            </a:r>
            <a:r>
              <a:rPr lang="en-GB" dirty="0">
                <a:solidFill>
                  <a:srgbClr val="D4D4D4"/>
                </a:solidFill>
                <a:latin typeface="Consolas" panose="020B0609020204030204" pitchFamily="49" charset="0"/>
              </a:rPr>
              <a:t>) -&gt; f x y)</a:t>
            </a: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curry f x y =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uncurry</a:t>
            </a:r>
            <a:r>
              <a:rPr lang="en-GB" dirty="0">
                <a:solidFill>
                  <a:srgbClr val="000000"/>
                </a:solidFill>
                <a:latin typeface="Consolas" panose="020B0609020204030204" pitchFamily="49" charset="0"/>
              </a:rPr>
              <a:t>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 = f x y</a:t>
            </a:r>
          </a:p>
        </p:txBody>
      </p:sp>
      <p:sp>
        <p:nvSpPr>
          <p:cNvPr id="12" name="Rectangle 11">
            <a:extLst>
              <a:ext uri="{FF2B5EF4-FFF2-40B4-BE49-F238E27FC236}">
                <a16:creationId xmlns:a16="http://schemas.microsoft.com/office/drawing/2014/main" id="{BA8C7188-E727-4CEB-A704-1AD2F437240A}"/>
              </a:ext>
            </a:extLst>
          </p:cNvPr>
          <p:cNvSpPr/>
          <p:nvPr/>
        </p:nvSpPr>
        <p:spPr>
          <a:xfrm>
            <a:off x="5548909" y="2460130"/>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3" name="Rectangle 12">
            <a:extLst>
              <a:ext uri="{FF2B5EF4-FFF2-40B4-BE49-F238E27FC236}">
                <a16:creationId xmlns:a16="http://schemas.microsoft.com/office/drawing/2014/main"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id="{B5B6377C-9EC1-4D15-9303-243D324BFD1A}"/>
              </a:ext>
            </a:extLst>
          </p:cNvPr>
          <p:cNvSpPr/>
          <p:nvPr/>
        </p:nvSpPr>
        <p:spPr>
          <a:xfrm>
            <a:off x="559763" y="3632399"/>
            <a:ext cx="3659996" cy="954107"/>
          </a:xfrm>
          <a:prstGeom prst="wedgeRectCallout">
            <a:avLst>
              <a:gd name="adj1" fmla="val 110461"/>
              <a:gd name="adj2" fmla="val -730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Too indecipherable, too often</a:t>
            </a:r>
          </a:p>
        </p:txBody>
      </p:sp>
    </p:spTree>
    <p:extLst>
      <p:ext uri="{BB962C8B-B14F-4D97-AF65-F5344CB8AC3E}">
        <p14:creationId xmlns:p14="http://schemas.microsoft.com/office/powerpoint/2010/main" val="2807636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5" grpId="0" animBg="1"/>
      <p:bldP spid="6" grpId="0" animBg="1"/>
      <p:bldP spid="7" grpId="0"/>
      <p:bldP spid="10" grpId="0" animBg="1"/>
      <p:bldP spid="12" grpId="0"/>
      <p:bldP spid="13" grpId="0"/>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BB26BC32-F107-487E-95C1-2513DFF88AD0}"/>
              </a:ext>
            </a:extLst>
          </p:cNvPr>
          <p:cNvSpPr/>
          <p:nvPr/>
        </p:nvSpPr>
        <p:spPr bwMode="auto">
          <a:xfrm>
            <a:off x="7105514" y="246497"/>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&lt;|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369332"/>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 f x</a:t>
            </a:r>
          </a:p>
        </p:txBody>
      </p:sp>
      <p:sp>
        <p:nvSpPr>
          <p:cNvPr id="13" name="Rectangle 12">
            <a:extLst>
              <a:ext uri="{FF2B5EF4-FFF2-40B4-BE49-F238E27FC236}">
                <a16:creationId xmlns:a16="http://schemas.microsoft.com/office/drawing/2014/main"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id="{B5B6377C-9EC1-4D15-9303-243D324BFD1A}"/>
              </a:ext>
            </a:extLst>
          </p:cNvPr>
          <p:cNvSpPr/>
          <p:nvPr/>
        </p:nvSpPr>
        <p:spPr>
          <a:xfrm>
            <a:off x="983052" y="3005414"/>
            <a:ext cx="3222251" cy="1200329"/>
          </a:xfrm>
          <a:prstGeom prst="wedgeRectCallout">
            <a:avLst>
              <a:gd name="adj1" fmla="val 29404"/>
              <a:gd name="adj2" fmla="val -1506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never, ever use the &lt;| operator in beginner code</a:t>
            </a:r>
          </a:p>
        </p:txBody>
      </p:sp>
      <p:sp>
        <p:nvSpPr>
          <p:cNvPr id="15" name="Rectangle: Folded Corner 14">
            <a:extLst>
              <a:ext uri="{FF2B5EF4-FFF2-40B4-BE49-F238E27FC236}">
                <a16:creationId xmlns:a16="http://schemas.microsoft.com/office/drawing/2014/main" id="{D5A2F0EB-6A67-42AB-8700-EDA4465A5C77}"/>
              </a:ext>
            </a:extLst>
          </p:cNvPr>
          <p:cNvSpPr/>
          <p:nvPr/>
        </p:nvSpPr>
        <p:spPr bwMode="auto">
          <a:xfrm>
            <a:off x="7105513" y="3199262"/>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569CD6"/>
                </a:solidFill>
                <a:latin typeface="Consolas" panose="020B0609020204030204" pitchFamily="49" charset="0"/>
              </a:rPr>
              <a: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0" name="Rectangular Callout 3">
            <a:extLst>
              <a:ext uri="{FF2B5EF4-FFF2-40B4-BE49-F238E27FC236}">
                <a16:creationId xmlns:a16="http://schemas.microsoft.com/office/drawing/2014/main" id="{04D54BE6-6CDB-4452-B1AC-374811078C4B}"/>
              </a:ext>
            </a:extLst>
          </p:cNvPr>
          <p:cNvSpPr/>
          <p:nvPr/>
        </p:nvSpPr>
        <p:spPr>
          <a:xfrm>
            <a:off x="983051" y="4831174"/>
            <a:ext cx="3222251" cy="1200329"/>
          </a:xfrm>
          <a:prstGeom prst="wedgeRectCallout">
            <a:avLst>
              <a:gd name="adj1" fmla="val 49338"/>
              <a:gd name="adj2" fmla="val 5739"/>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don’t </a:t>
            </a:r>
            <a:r>
              <a:rPr lang="en-GB" sz="2400" b="1" u="sng" dirty="0"/>
              <a:t>ever</a:t>
            </a:r>
            <a:r>
              <a:rPr lang="en-GB" sz="2400" dirty="0"/>
              <a:t> put |&gt; and &lt;| on the same line :)</a:t>
            </a:r>
          </a:p>
        </p:txBody>
      </p:sp>
    </p:spTree>
    <p:extLst>
      <p:ext uri="{BB962C8B-B14F-4D97-AF65-F5344CB8AC3E}">
        <p14:creationId xmlns:p14="http://schemas.microsoft.com/office/powerpoint/2010/main" val="2572674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13" grpId="0"/>
      <p:bldP spid="17" grpId="0" animBg="1"/>
      <p:bldP spid="15" grpId="0" animBg="1"/>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 &lt;|||</a:t>
            </a:r>
            <a:endParaRPr lang="en-GB" dirty="0">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 f x y</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z = f x y z</a:t>
            </a: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378391" y="3612569"/>
            <a:ext cx="4991990" cy="120032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always avoid the &lt;|| and &lt;||| operators. They should be deprecated</a:t>
            </a:r>
          </a:p>
        </p:txBody>
      </p:sp>
      <p:sp>
        <p:nvSpPr>
          <p:cNvPr id="10" name="Rectangle 9">
            <a:extLst>
              <a:ext uri="{FF2B5EF4-FFF2-40B4-BE49-F238E27FC236}">
                <a16:creationId xmlns:a16="http://schemas.microsoft.com/office/drawing/2014/main" id="{64F9A7D0-7314-474B-90CE-DC48E52C42C7}"/>
              </a:ext>
            </a:extLst>
          </p:cNvPr>
          <p:cNvSpPr/>
          <p:nvPr/>
        </p:nvSpPr>
        <p:spPr>
          <a:xfrm>
            <a:off x="5548907" y="746258"/>
            <a:ext cx="2554083" cy="1323439"/>
          </a:xfrm>
          <a:prstGeom prst="rect">
            <a:avLst/>
          </a:prstGeom>
        </p:spPr>
        <p:txBody>
          <a:bodyPr wrap="square">
            <a:spAutoFit/>
          </a:bodyPr>
          <a:lstStyle/>
          <a:p>
            <a:r>
              <a:rPr lang="en-GB" sz="8000" dirty="0" err="1">
                <a:solidFill>
                  <a:srgbClr val="FF0000"/>
                </a:solidFill>
                <a:sym typeface="Wingdings" panose="05000000000000000000" pitchFamily="2" charset="2"/>
              </a:rPr>
              <a:t>nooo</a:t>
            </a:r>
            <a:endParaRPr lang="en-GB" sz="8000" dirty="0">
              <a:solidFill>
                <a:srgbClr val="FF0000"/>
              </a:solidFill>
            </a:endParaRPr>
          </a:p>
        </p:txBody>
      </p:sp>
    </p:spTree>
    <p:extLst>
      <p:ext uri="{BB962C8B-B14F-4D97-AF65-F5344CB8AC3E}">
        <p14:creationId xmlns:p14="http://schemas.microsoft.com/office/powerpoint/2010/main" val="3364477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Point-free is not a virtue</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2063790"/>
            <a:ext cx="4991990" cy="95410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Please, avoid needless over-use of point-free code</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542917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spc="0" dirty="0">
                <a:latin typeface="Segoe UI Light" panose="020B0502040204020203" pitchFamily="34" charset="0"/>
                <a:cs typeface="Segoe UI Light" panose="020B0502040204020203" pitchFamily="34" charset="0"/>
              </a:rPr>
              <a:t>“Point free” is code without explicit lambdas or let</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Often heavy use of “&gt;&gt;”, “&gt;&gt;=“, “curry”, “</a:t>
            </a:r>
            <a:r>
              <a:rPr lang="en-GB" sz="2800" spc="0" dirty="0" err="1">
                <a:latin typeface="Segoe UI Light" panose="020B0502040204020203" pitchFamily="34" charset="0"/>
                <a:cs typeface="Segoe UI Light" panose="020B0502040204020203" pitchFamily="34" charset="0"/>
              </a:rPr>
              <a:t>uncurry</a:t>
            </a:r>
            <a:r>
              <a:rPr lang="en-GB" sz="2800" spc="0" dirty="0">
                <a:latin typeface="Segoe UI Light" panose="020B0502040204020203" pitchFamily="34" charset="0"/>
                <a:cs typeface="Segoe UI Light" panose="020B0502040204020203" pitchFamily="34" charset="0"/>
              </a:rPr>
              <a:t>”, partial application</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Using and combining existing functions as values is OK</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Please give explicit arguments to functions defined in modules</a:t>
            </a:r>
          </a:p>
        </p:txBody>
      </p:sp>
      <p:pic>
        <p:nvPicPr>
          <p:cNvPr id="2" name="Picture 1">
            <a:extLst>
              <a:ext uri="{FF2B5EF4-FFF2-40B4-BE49-F238E27FC236}">
                <a16:creationId xmlns:a16="http://schemas.microsoft.com/office/drawing/2014/main" id="{E76A1FCD-0616-4C2C-BB47-2317C440A2A9}"/>
              </a:ext>
            </a:extLst>
          </p:cNvPr>
          <p:cNvPicPr>
            <a:picLocks noChangeAspect="1"/>
          </p:cNvPicPr>
          <p:nvPr/>
        </p:nvPicPr>
        <p:blipFill>
          <a:blip r:embed="rId2"/>
          <a:stretch>
            <a:fillRect/>
          </a:stretch>
        </p:blipFill>
        <p:spPr>
          <a:xfrm>
            <a:off x="5748844" y="283014"/>
            <a:ext cx="4134628" cy="372489"/>
          </a:xfrm>
          <a:prstGeom prst="rect">
            <a:avLst/>
          </a:prstGeom>
        </p:spPr>
      </p:pic>
      <p:pic>
        <p:nvPicPr>
          <p:cNvPr id="6" name="Picture 5">
            <a:extLst>
              <a:ext uri="{FF2B5EF4-FFF2-40B4-BE49-F238E27FC236}">
                <a16:creationId xmlns:a16="http://schemas.microsoft.com/office/drawing/2014/main" id="{384CA22F-75A2-4EA5-BEAB-A63E9A44D6B6}"/>
              </a:ext>
            </a:extLst>
          </p:cNvPr>
          <p:cNvPicPr>
            <a:picLocks noChangeAspect="1"/>
          </p:cNvPicPr>
          <p:nvPr/>
        </p:nvPicPr>
        <p:blipFill>
          <a:blip r:embed="rId3"/>
          <a:stretch>
            <a:fillRect/>
          </a:stretch>
        </p:blipFill>
        <p:spPr>
          <a:xfrm>
            <a:off x="5748844" y="868600"/>
            <a:ext cx="4730610" cy="372489"/>
          </a:xfrm>
          <a:prstGeom prst="rect">
            <a:avLst/>
          </a:prstGeom>
        </p:spPr>
      </p:pic>
      <p:sp>
        <p:nvSpPr>
          <p:cNvPr id="10" name="Rectangle: Folded Corner 9">
            <a:extLst>
              <a:ext uri="{FF2B5EF4-FFF2-40B4-BE49-F238E27FC236}">
                <a16:creationId xmlns:a16="http://schemas.microsoft.com/office/drawing/2014/main" id="{EB8F3E78-5117-41DC-A75E-98B924B6918E}"/>
              </a:ext>
            </a:extLst>
          </p:cNvPr>
          <p:cNvSpPr/>
          <p:nvPr/>
        </p:nvSpPr>
        <p:spPr bwMode="auto">
          <a:xfrm>
            <a:off x="5622385" y="3637675"/>
            <a:ext cx="4319081" cy="77134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add10To</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10</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doubleAndIncr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a:t>
            </a:r>
            <a:endParaRPr lang="en-GB" dirty="0">
              <a:solidFill>
                <a:srgbClr val="D4D4D4"/>
              </a:solidFill>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328595" y="5028795"/>
            <a:ext cx="6096000" cy="1508105"/>
          </a:xfrm>
          <a:prstGeom prst="rect">
            <a:avLst/>
          </a:prstGeom>
        </p:spPr>
        <p:txBody>
          <a:bodyPr>
            <a:spAutoFit/>
          </a:bodyPr>
          <a:lstStyle/>
          <a:p>
            <a:pPr fontAlgn="base"/>
            <a:r>
              <a:rPr lang="en-GB" sz="1400" i="1" dirty="0">
                <a:solidFill>
                  <a:srgbClr val="333333"/>
                </a:solidFill>
                <a:latin typeface="Open Sans"/>
              </a:rPr>
              <a:t>“In rare cases there can even be point-free DSLs that are actually legible in the large. However the utility of adopting this approach always carries a big burden of proof, and should not be motivated merely out of stylistic considerations.”  </a:t>
            </a:r>
            <a:r>
              <a:rPr lang="en-GB" sz="1100" i="1" dirty="0">
                <a:solidFill>
                  <a:srgbClr val="333333"/>
                </a:solidFill>
                <a:latin typeface="Open Sans"/>
              </a:rPr>
              <a:t>Eirik Tsarpalis</a:t>
            </a:r>
            <a:endParaRPr lang="en-GB" sz="1400" i="1" dirty="0">
              <a:solidFill>
                <a:srgbClr val="333333"/>
              </a:solidFill>
              <a:latin typeface="Open Sans"/>
            </a:endParaRPr>
          </a:p>
          <a:p>
            <a:br>
              <a:rPr lang="en-GB" dirty="0">
                <a:solidFill>
                  <a:srgbClr val="333333"/>
                </a:solidFill>
                <a:latin typeface="inherit"/>
              </a:rPr>
            </a:br>
            <a:endParaRPr lang="en-GB" dirty="0"/>
          </a:p>
        </p:txBody>
      </p:sp>
      <p:sp>
        <p:nvSpPr>
          <p:cNvPr id="13" name="Rectangle 12">
            <a:extLst>
              <a:ext uri="{FF2B5EF4-FFF2-40B4-BE49-F238E27FC236}">
                <a16:creationId xmlns:a16="http://schemas.microsoft.com/office/drawing/2014/main" id="{C3A00D9F-5401-4812-987D-DF294D297461}"/>
              </a:ext>
            </a:extLst>
          </p:cNvPr>
          <p:cNvSpPr/>
          <p:nvPr/>
        </p:nvSpPr>
        <p:spPr>
          <a:xfrm>
            <a:off x="10307139" y="-40152"/>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4" name="Rectangle 13">
            <a:extLst>
              <a:ext uri="{FF2B5EF4-FFF2-40B4-BE49-F238E27FC236}">
                <a16:creationId xmlns:a16="http://schemas.microsoft.com/office/drawing/2014/main" id="{1D80A165-B78E-4312-A509-7A27973B2AC1}"/>
              </a:ext>
            </a:extLst>
          </p:cNvPr>
          <p:cNvSpPr/>
          <p:nvPr/>
        </p:nvSpPr>
        <p:spPr>
          <a:xfrm>
            <a:off x="10479454" y="363767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Tree>
    <p:extLst>
      <p:ext uri="{BB962C8B-B14F-4D97-AF65-F5344CB8AC3E}">
        <p14:creationId xmlns:p14="http://schemas.microsoft.com/office/powerpoint/2010/main" val="3385088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9" grpId="0"/>
      <p:bldP spid="13" grpId="0"/>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Fold considered harmful</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62345" y="291057"/>
            <a:ext cx="4991990" cy="317009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avoid needless use of fold in code if simpler alternatives are available</a:t>
            </a:r>
          </a:p>
          <a:p>
            <a:pPr algn="ctr"/>
            <a:endParaRPr lang="en-GB" sz="2000" dirty="0"/>
          </a:p>
          <a:p>
            <a:r>
              <a:rPr lang="en-GB" sz="2000" dirty="0"/>
              <a:t>List/</a:t>
            </a:r>
            <a:r>
              <a:rPr lang="en-GB" sz="2000" dirty="0" err="1"/>
              <a:t>Seq</a:t>
            </a:r>
            <a:r>
              <a:rPr lang="en-GB" sz="2000" dirty="0"/>
              <a:t>/</a:t>
            </a:r>
            <a:r>
              <a:rPr lang="en-GB" sz="2000" dirty="0" err="1"/>
              <a:t>Array.sumBy</a:t>
            </a:r>
            <a:endParaRPr lang="en-GB" sz="2000" dirty="0"/>
          </a:p>
          <a:p>
            <a:r>
              <a:rPr lang="en-GB" sz="2000" dirty="0"/>
              <a:t>List/</a:t>
            </a:r>
            <a:r>
              <a:rPr lang="en-GB" sz="2000" dirty="0" err="1"/>
              <a:t>Seq</a:t>
            </a:r>
            <a:r>
              <a:rPr lang="en-GB" sz="2000" dirty="0"/>
              <a:t>/</a:t>
            </a:r>
            <a:r>
              <a:rPr lang="en-GB" sz="2000" dirty="0" err="1"/>
              <a:t>Array.maxBy</a:t>
            </a:r>
            <a:endParaRPr lang="en-GB" sz="2000" dirty="0"/>
          </a:p>
          <a:p>
            <a:r>
              <a:rPr lang="en-GB" sz="2000" dirty="0"/>
              <a:t>List/</a:t>
            </a:r>
            <a:r>
              <a:rPr lang="en-GB" sz="2000" dirty="0" err="1"/>
              <a:t>Seq</a:t>
            </a:r>
            <a:r>
              <a:rPr lang="en-GB" sz="2000" dirty="0"/>
              <a:t>/</a:t>
            </a:r>
            <a:r>
              <a:rPr lang="en-GB" sz="2000" dirty="0" err="1"/>
              <a:t>Array.choose</a:t>
            </a:r>
            <a:endParaRPr lang="en-GB" sz="2000" dirty="0"/>
          </a:p>
          <a:p>
            <a:r>
              <a:rPr lang="en-GB" sz="2000" dirty="0"/>
              <a:t>List/</a:t>
            </a:r>
            <a:r>
              <a:rPr lang="en-GB" sz="2000" dirty="0" err="1"/>
              <a:t>Seq</a:t>
            </a:r>
            <a:r>
              <a:rPr lang="en-GB" sz="2000" dirty="0"/>
              <a:t>/</a:t>
            </a:r>
            <a:r>
              <a:rPr lang="en-GB" sz="2000" dirty="0" err="1"/>
              <a:t>Array.tryPick</a:t>
            </a:r>
            <a:endParaRPr lang="en-GB" sz="2000" dirty="0"/>
          </a:p>
          <a:p>
            <a:r>
              <a:rPr lang="en-GB" sz="2000" dirty="0"/>
              <a:t>List/</a:t>
            </a:r>
            <a:r>
              <a:rPr lang="en-GB" sz="2000" dirty="0" err="1"/>
              <a:t>Seq</a:t>
            </a:r>
            <a:r>
              <a:rPr lang="en-GB" sz="2000" dirty="0"/>
              <a:t>/</a:t>
            </a:r>
            <a:r>
              <a:rPr lang="en-GB" sz="2000" dirty="0" err="1"/>
              <a:t>Array.mapFold</a:t>
            </a:r>
            <a:endParaRPr lang="en-GB" sz="2000" dirty="0"/>
          </a:p>
          <a:p>
            <a:r>
              <a:rPr lang="en-GB" sz="2000" dirty="0"/>
              <a:t>List/</a:t>
            </a:r>
            <a:r>
              <a:rPr lang="en-GB" sz="2000" dirty="0" err="1"/>
              <a:t>Seq</a:t>
            </a:r>
            <a:r>
              <a:rPr lang="en-GB" sz="2000" dirty="0"/>
              <a:t>/</a:t>
            </a:r>
            <a:r>
              <a:rPr lang="en-GB" sz="2000" dirty="0" err="1"/>
              <a:t>Array.reduce</a:t>
            </a:r>
            <a:endParaRPr lang="en-GB" sz="2000" dirty="0"/>
          </a:p>
          <a:p>
            <a:r>
              <a:rPr lang="en-GB" sz="2000" dirty="0"/>
              <a:t>….</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1"/>
            <a:ext cx="4084316"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a:t>
            </a:r>
            <a:r>
              <a:rPr lang="en-GB" sz="2400" spc="0" dirty="0" err="1">
                <a:latin typeface="Segoe UI Light" panose="020B0502040204020203" pitchFamily="34" charset="0"/>
                <a:cs typeface="Segoe UI Light" panose="020B0502040204020203" pitchFamily="34" charset="0"/>
              </a:rPr>
              <a:t>Data.fold</a:t>
            </a:r>
            <a:r>
              <a:rPr lang="en-GB" sz="2400" spc="0" dirty="0">
                <a:latin typeface="Segoe UI Light" panose="020B0502040204020203" pitchFamily="34" charset="0"/>
                <a:cs typeface="Segoe UI Light" panose="020B0502040204020203" pitchFamily="34" charset="0"/>
              </a:rPr>
              <a:t>” is a blunt instrument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Replace by something more simpler</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Sometimes harder to understand than an imperative while loop</a:t>
            </a:r>
          </a:p>
        </p:txBody>
      </p:sp>
      <p:sp>
        <p:nvSpPr>
          <p:cNvPr id="10" name="Rectangle: Folded Corner 9">
            <a:extLst>
              <a:ext uri="{FF2B5EF4-FFF2-40B4-BE49-F238E27FC236}">
                <a16:creationId xmlns:a16="http://schemas.microsoft.com/office/drawing/2014/main" id="{EB8F3E78-5117-41DC-A75E-98B924B6918E}"/>
              </a:ext>
            </a:extLst>
          </p:cNvPr>
          <p:cNvSpPr/>
          <p:nvPr/>
        </p:nvSpPr>
        <p:spPr bwMode="auto">
          <a:xfrm>
            <a:off x="4927627" y="5008535"/>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(state0, </a:t>
            </a:r>
            <a:r>
              <a:rPr lang="en-GB" dirty="0" err="1">
                <a:solidFill>
                  <a:srgbClr val="D4D4D4"/>
                </a:solidFill>
                <a:latin typeface="Consolas" panose="020B0609020204030204" pitchFamily="49" charset="0"/>
              </a:rPr>
              <a:t>xs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102735" y="4627530"/>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1" name="Rectangular Callout 3">
            <a:extLst>
              <a:ext uri="{FF2B5EF4-FFF2-40B4-BE49-F238E27FC236}">
                <a16:creationId xmlns:a16="http://schemas.microsoft.com/office/drawing/2014/main" id="{87F7793A-5993-4E68-B78F-0F8E46604FCF}"/>
              </a:ext>
            </a:extLst>
          </p:cNvPr>
          <p:cNvSpPr/>
          <p:nvPr/>
        </p:nvSpPr>
        <p:spPr>
          <a:xfrm>
            <a:off x="5762345" y="3637146"/>
            <a:ext cx="4991990" cy="400110"/>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If you fold or </a:t>
            </a:r>
            <a:r>
              <a:rPr lang="en-GB" sz="2000" dirty="0" err="1"/>
              <a:t>mapFold</a:t>
            </a:r>
            <a:r>
              <a:rPr lang="en-GB" sz="2000" dirty="0"/>
              <a:t>, use ||&gt;</a:t>
            </a:r>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927627" y="4309651"/>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 state0 </a:t>
            </a:r>
            <a:r>
              <a:rPr lang="en-GB" dirty="0" err="1">
                <a:solidFill>
                  <a:srgbClr val="D4D4D4"/>
                </a:solidFill>
                <a:latin typeface="Consolas" panose="020B0609020204030204" pitchFamily="49" charset="0"/>
              </a:rPr>
              <a:t>xs</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EA9BE90-6862-4FBE-AE90-65B52A354B7C}"/>
              </a:ext>
            </a:extLst>
          </p:cNvPr>
          <p:cNvSpPr txBox="1"/>
          <p:nvPr/>
        </p:nvSpPr>
        <p:spPr>
          <a:xfrm>
            <a:off x="4539259" y="4253034"/>
            <a:ext cx="238896" cy="553998"/>
          </a:xfrm>
          <a:prstGeom prst="rect">
            <a:avLst/>
          </a:prstGeom>
          <a:noFill/>
        </p:spPr>
        <p:txBody>
          <a:bodyPr wrap="square" lIns="0" tIns="0" rIns="0" bIns="0" rtlCol="0">
            <a:spAutoFit/>
          </a:bodyPr>
          <a:lstStyle/>
          <a:p>
            <a:r>
              <a:rPr lang="en-GB" sz="3600" dirty="0">
                <a:solidFill>
                  <a:srgbClr val="FF0000"/>
                </a:solidFill>
                <a:latin typeface="Segoe Light" pitchFamily="34" charset="0"/>
                <a:sym typeface="Wingdings" panose="05000000000000000000" pitchFamily="2" charset="2"/>
              </a:rPr>
              <a:t></a:t>
            </a:r>
            <a:endParaRPr lang="en-GB" sz="36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0FE04DA2-E5F0-41DD-947D-B5DA0D2BC909}"/>
              </a:ext>
            </a:extLst>
          </p:cNvPr>
          <p:cNvSpPr txBox="1"/>
          <p:nvPr/>
        </p:nvSpPr>
        <p:spPr>
          <a:xfrm>
            <a:off x="4473599" y="4979130"/>
            <a:ext cx="486383" cy="615553"/>
          </a:xfrm>
          <a:prstGeom prst="rect">
            <a:avLst/>
          </a:prstGeom>
          <a:noFill/>
        </p:spPr>
        <p:txBody>
          <a:bodyPr wrap="square" lIns="0" tIns="0" rIns="0" bIns="0" rtlCol="0">
            <a:spAutoFit/>
          </a:bodyPr>
          <a:lstStyle/>
          <a:p>
            <a:r>
              <a:rPr lang="en-GB" sz="4000" dirty="0">
                <a:solidFill>
                  <a:srgbClr val="00B050"/>
                </a:solidFill>
                <a:latin typeface="Segoe Light" pitchFamily="34" charset="0"/>
                <a:sym typeface="Wingdings" panose="05000000000000000000" pitchFamily="2" charset="2"/>
              </a:rPr>
              <a:t></a:t>
            </a:r>
            <a:endParaRPr lang="en-GB" sz="4000" dirty="0">
              <a:solidFill>
                <a:srgbClr val="00B050"/>
              </a:solidFill>
              <a:latin typeface="Segoe Light" pitchFamily="34" charset="0"/>
            </a:endParaRPr>
          </a:p>
        </p:txBody>
      </p:sp>
    </p:spTree>
    <p:extLst>
      <p:ext uri="{BB962C8B-B14F-4D97-AF65-F5344CB8AC3E}">
        <p14:creationId xmlns:p14="http://schemas.microsoft.com/office/powerpoint/2010/main" val="2230832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1" grpId="0" animBg="1"/>
      <p:bldP spid="12" grpId="0" animBg="1"/>
      <p:bldP spid="3"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10D3D-2AD3-488A-ADDC-0215BA7E5D37}"/>
              </a:ext>
            </a:extLst>
          </p:cNvPr>
          <p:cNvSpPr>
            <a:spLocks noGrp="1"/>
          </p:cNvSpPr>
          <p:nvPr>
            <p:ph type="title"/>
          </p:nvPr>
        </p:nvSpPr>
        <p:spPr/>
        <p:txBody>
          <a:bodyPr/>
          <a:lstStyle/>
          <a:p>
            <a:endParaRPr lang="en-GB"/>
          </a:p>
        </p:txBody>
      </p:sp>
      <p:pic>
        <p:nvPicPr>
          <p:cNvPr id="5" name="Picture 4">
            <a:extLst>
              <a:ext uri="{FF2B5EF4-FFF2-40B4-BE49-F238E27FC236}">
                <a16:creationId xmlns:a16="http://schemas.microsoft.com/office/drawing/2014/main" id="{7AEEF4C1-CAD7-47BD-9619-E9C5966BFCED}"/>
              </a:ext>
            </a:extLst>
          </p:cNvPr>
          <p:cNvPicPr>
            <a:picLocks noChangeAspect="1"/>
          </p:cNvPicPr>
          <p:nvPr/>
        </p:nvPicPr>
        <p:blipFill>
          <a:blip r:embed="rId2"/>
          <a:stretch>
            <a:fillRect/>
          </a:stretch>
        </p:blipFill>
        <p:spPr>
          <a:xfrm>
            <a:off x="1255957" y="1386328"/>
            <a:ext cx="9680086" cy="3852422"/>
          </a:xfrm>
          <a:prstGeom prst="rect">
            <a:avLst/>
          </a:prstGeom>
        </p:spPr>
      </p:pic>
      <p:sp>
        <p:nvSpPr>
          <p:cNvPr id="6" name="Rectangle 5">
            <a:extLst>
              <a:ext uri="{FF2B5EF4-FFF2-40B4-BE49-F238E27FC236}">
                <a16:creationId xmlns:a16="http://schemas.microsoft.com/office/drawing/2014/main" id="{126EAC33-0269-44E0-87E4-A96758CB3A6E}"/>
              </a:ext>
            </a:extLst>
          </p:cNvPr>
          <p:cNvSpPr/>
          <p:nvPr/>
        </p:nvSpPr>
        <p:spPr>
          <a:xfrm>
            <a:off x="4672945" y="5828811"/>
            <a:ext cx="2741391" cy="369332"/>
          </a:xfrm>
          <a:prstGeom prst="rect">
            <a:avLst/>
          </a:prstGeom>
        </p:spPr>
        <p:txBody>
          <a:bodyPr wrap="none">
            <a:spAutoFit/>
          </a:bodyPr>
          <a:lstStyle/>
          <a:p>
            <a:r>
              <a:rPr lang="en-GB" dirty="0">
                <a:hlinkClick r:id="rId3"/>
              </a:rPr>
              <a:t>www.microsoft.com/net/</a:t>
            </a:r>
            <a:r>
              <a:rPr lang="en-GB" dirty="0"/>
              <a:t> </a:t>
            </a:r>
          </a:p>
        </p:txBody>
      </p:sp>
    </p:spTree>
    <p:extLst>
      <p:ext uri="{BB962C8B-B14F-4D97-AF65-F5344CB8AC3E}">
        <p14:creationId xmlns:p14="http://schemas.microsoft.com/office/powerpoint/2010/main" val="235853943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Records can be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587078"/>
            <a:ext cx="5936992" cy="138499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If your record types are not symmetric or representationally simple, then use a class</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988784"/>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Each time we design a type, we design the </a:t>
            </a:r>
            <a:r>
              <a:rPr lang="en-GB" sz="2400" b="1" spc="0" dirty="0">
                <a:latin typeface="Segoe UI Light" panose="020B0502040204020203" pitchFamily="34" charset="0"/>
                <a:cs typeface="Segoe UI Light" panose="020B0502040204020203" pitchFamily="34" charset="0"/>
              </a:rPr>
              <a:t>external</a:t>
            </a:r>
            <a:r>
              <a:rPr lang="en-GB" sz="2400" spc="0" dirty="0">
                <a:latin typeface="Segoe UI Light" panose="020B0502040204020203" pitchFamily="34" charset="0"/>
                <a:cs typeface="Segoe UI Light" panose="020B0502040204020203" pitchFamily="34" charset="0"/>
              </a:rPr>
              <a:t> view of the type, and the </a:t>
            </a:r>
            <a:r>
              <a:rPr lang="en-GB" sz="2400" b="1" spc="0" dirty="0">
                <a:latin typeface="Segoe UI Light" panose="020B0502040204020203" pitchFamily="34" charset="0"/>
                <a:cs typeface="Segoe UI Light" panose="020B0502040204020203" pitchFamily="34" charset="0"/>
              </a:rPr>
              <a:t>internal</a:t>
            </a:r>
            <a:r>
              <a:rPr lang="en-GB" sz="2400" spc="0" dirty="0">
                <a:latin typeface="Segoe UI Light" panose="020B0502040204020203" pitchFamily="34" charset="0"/>
                <a:cs typeface="Segoe UI Light" panose="020B0502040204020203" pitchFamily="34" charset="0"/>
              </a:rPr>
              <a:t> representation.  </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 record is great when these are </a:t>
            </a:r>
            <a:r>
              <a:rPr lang="en-GB" sz="2400" b="1" spc="0" dirty="0">
                <a:latin typeface="Segoe UI Light" panose="020B0502040204020203" pitchFamily="34" charset="0"/>
                <a:cs typeface="Segoe UI Light" panose="020B0502040204020203" pitchFamily="34" charset="0"/>
              </a:rPr>
              <a:t>the same. </a:t>
            </a:r>
            <a:r>
              <a:rPr lang="en-GB" sz="2400" spc="0" dirty="0">
                <a:latin typeface="Segoe UI Light" panose="020B0502040204020203" pitchFamily="34" charset="0"/>
                <a:cs typeface="Segoe UI Light" panose="020B0502040204020203" pitchFamily="34" charset="0"/>
              </a:rPr>
              <a:t>Beware records when they are not.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Be prepared to make records </a:t>
            </a:r>
            <a:r>
              <a:rPr lang="en-GB" sz="2400" b="1" spc="0" dirty="0">
                <a:latin typeface="Segoe UI Light" panose="020B0502040204020203" pitchFamily="34" charset="0"/>
                <a:cs typeface="Segoe UI Light" panose="020B0502040204020203" pitchFamily="34" charset="0"/>
              </a:rPr>
              <a:t>private</a:t>
            </a:r>
            <a:r>
              <a:rPr lang="en-GB" sz="2400" spc="0" dirty="0">
                <a:latin typeface="Segoe UI Light" panose="020B0502040204020203" pitchFamily="34" charset="0"/>
                <a:cs typeface="Segoe UI Light" panose="020B0502040204020203" pitchFamily="34" charset="0"/>
              </a:rPr>
              <a:t> or </a:t>
            </a:r>
            <a:r>
              <a:rPr lang="en-GB" sz="2400" b="1" spc="0" dirty="0">
                <a:latin typeface="Segoe UI Light" panose="020B0502040204020203" pitchFamily="34" charset="0"/>
                <a:cs typeface="Segoe UI Light" panose="020B0502040204020203" pitchFamily="34" charset="0"/>
              </a:rPr>
              <a:t>convert records to classes</a:t>
            </a:r>
            <a:r>
              <a:rPr lang="en-GB" sz="2400" spc="0" dirty="0">
                <a:latin typeface="Segoe UI Light" panose="020B0502040204020203" pitchFamily="34" charset="0"/>
                <a:cs typeface="Segoe UI Light" panose="020B0502040204020203" pitchFamily="34" charset="0"/>
              </a:rPr>
              <a:t>. Can be painful.</a:t>
            </a:r>
          </a:p>
        </p:txBody>
      </p:sp>
      <p:sp>
        <p:nvSpPr>
          <p:cNvPr id="10" name="Rectangle: Folded Corner 9">
            <a:extLst>
              <a:ext uri="{FF2B5EF4-FFF2-40B4-BE49-F238E27FC236}">
                <a16:creationId xmlns:a16="http://schemas.microsoft.com/office/drawing/2014/main" id="{EB8F3E78-5117-41DC-A75E-98B924B6918E}"/>
              </a:ext>
            </a:extLst>
          </p:cNvPr>
          <p:cNvSpPr/>
          <p:nvPr/>
        </p:nvSpPr>
        <p:spPr bwMode="auto">
          <a:xfrm>
            <a:off x="5320624" y="2282754"/>
            <a:ext cx="7182255"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initial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 </a:t>
            </a:r>
            <a:r>
              <a:rPr lang="en-GB" sz="1600" dirty="0" err="1">
                <a:solidFill>
                  <a:srgbClr val="D4D4D4"/>
                </a:solidFill>
                <a:latin typeface="Consolas" panose="020B0609020204030204" pitchFamily="49" charset="0"/>
              </a:rPr>
              <a:t>int</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variables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Set</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a:t>
            </a:r>
            <a:r>
              <a:rPr lang="en-GB" sz="1600" dirty="0">
                <a:solidFill>
                  <a:srgbClr val="D4D4D4"/>
                </a:solidFill>
                <a:latin typeface="Consolas" panose="020B0609020204030204" pitchFamily="49" charset="0"/>
              </a:rPr>
              <a:t> files that hack on this data structure </a:t>
            </a:r>
            <a:endParaRPr lang="en-GB" sz="1600"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3" name="TextBox 2">
            <a:extLst>
              <a:ext uri="{FF2B5EF4-FFF2-40B4-BE49-F238E27FC236}">
                <a16:creationId xmlns:a16="http://schemas.microsoft.com/office/drawing/2014/main" id="{3EA9BE90-6862-4FBE-AE90-65B52A354B7C}"/>
              </a:ext>
            </a:extLst>
          </p:cNvPr>
          <p:cNvSpPr txBox="1"/>
          <p:nvPr/>
        </p:nvSpPr>
        <p:spPr>
          <a:xfrm>
            <a:off x="5045737" y="2155241"/>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0FE04DA2-E5F0-41DD-947D-B5DA0D2BC909}"/>
              </a:ext>
            </a:extLst>
          </p:cNvPr>
          <p:cNvSpPr txBox="1"/>
          <p:nvPr/>
        </p:nvSpPr>
        <p:spPr>
          <a:xfrm>
            <a:off x="5031814" y="318615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4" name="Rectangle: Folded Corner 13">
            <a:extLst>
              <a:ext uri="{FF2B5EF4-FFF2-40B4-BE49-F238E27FC236}">
                <a16:creationId xmlns:a16="http://schemas.microsoft.com/office/drawing/2014/main" id="{AEBC01C8-7994-478E-9825-A1DA57BB8BBF}"/>
              </a:ext>
            </a:extLst>
          </p:cNvPr>
          <p:cNvSpPr/>
          <p:nvPr/>
        </p:nvSpPr>
        <p:spPr bwMode="auto">
          <a:xfrm>
            <a:off x="5470755" y="3303360"/>
            <a:ext cx="5898426" cy="308538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(parameters)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initial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0</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transitionsArray</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activeTransitions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variables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253688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3" grpId="0"/>
      <p:bldP spid="13" grpId="0"/>
      <p:bldP spid="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Objects Good, Objects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5137201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a:latin typeface="Segoe UI Light" panose="020B0502040204020203" pitchFamily="34" charset="0"/>
                <a:cs typeface="Segoe UI Light" panose="020B0502040204020203" pitchFamily="34" charset="0"/>
              </a:rPr>
              <a:t>F# - Objects + Functional</a:t>
            </a: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a:solidFill>
                  <a:schemeClr val="accent2"/>
                </a:solidFill>
                <a:latin typeface="Consolas" panose="020B0609020204030204" pitchFamily="49" charset="0"/>
                <a:cs typeface="Consolas" pitchFamily="49" charset="0"/>
              </a:rPr>
              <a:t>type</a:t>
            </a:r>
            <a:r>
              <a:rPr lang="en-US" b="1" kern="1200" dirty="0">
                <a:latin typeface="Consolas" pitchFamily="49" charset="0"/>
                <a:cs typeface="Consolas" pitchFamily="49" charset="0"/>
              </a:rPr>
              <a:t> Vector2D (</a:t>
            </a:r>
            <a:r>
              <a:rPr lang="en-US" b="1" kern="1200" dirty="0" err="1">
                <a:latin typeface="Consolas" pitchFamily="49" charset="0"/>
                <a:cs typeface="Consolas" pitchFamily="49" charset="0"/>
              </a:rPr>
              <a:t>dx:double</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dy:double</a:t>
            </a:r>
            <a:r>
              <a:rPr lang="en-US" b="1" kern="1200" dirty="0">
                <a:latin typeface="Consolas" pitchFamily="49" charset="0"/>
                <a:cs typeface="Consolas" pitchFamily="49" charset="0"/>
              </a:rPr>
              <a:t>) =</a:t>
            </a:r>
          </a:p>
          <a:p>
            <a:pPr defTabSz="914363">
              <a:lnSpc>
                <a:spcPct val="90000"/>
              </a:lnSpc>
              <a:defRPr/>
            </a:pPr>
            <a:endParaRPr lang="en-US" b="1" kern="1200" dirty="0">
              <a:latin typeface="Consolas" pitchFamily="49" charset="0"/>
              <a:cs typeface="Consolas" pitchFamily="49" charset="0"/>
            </a:endParaRPr>
          </a:p>
          <a:p>
            <a:pPr>
              <a:lnSpc>
                <a:spcPct val="90000"/>
              </a:lnSpc>
              <a:defRPr/>
            </a:pPr>
            <a:r>
              <a:rPr lang="en-US" b="1" dirty="0">
                <a:solidFill>
                  <a:schemeClr val="accent2">
                    <a:lumMod val="40000"/>
                    <a:lumOff val="60000"/>
                  </a:schemeClr>
                </a:solidFill>
                <a:latin typeface="Consolas" panose="020B0609020204030204" pitchFamily="49" charset="0"/>
                <a:cs typeface="Consolas" panose="020B0609020204030204" pitchFamily="49" charset="0"/>
              </a:rPr>
              <a:t>   </a:t>
            </a:r>
            <a:r>
              <a:rPr lang="en-US" b="1" dirty="0">
                <a:solidFill>
                  <a:schemeClr val="accent2"/>
                </a:solidFill>
                <a:latin typeface="Consolas" panose="020B0609020204030204" pitchFamily="49" charset="0"/>
                <a:cs typeface="Consolas" panose="020B0609020204030204" pitchFamily="49" charset="0"/>
              </a:rPr>
              <a:t>let</a:t>
            </a:r>
            <a:r>
              <a:rPr lang="en-US" b="1" dirty="0">
                <a:latin typeface="Consolas" panose="020B0609020204030204" pitchFamily="49" charset="0"/>
                <a:cs typeface="Consolas" panose="020B0609020204030204" pitchFamily="49" charset="0"/>
              </a:rPr>
              <a:t> d2 = dx*</a:t>
            </a:r>
            <a:r>
              <a:rPr lang="en-US" b="1" dirty="0" err="1">
                <a:latin typeface="Consolas" panose="020B0609020204030204" pitchFamily="49" charset="0"/>
                <a:cs typeface="Consolas" panose="020B0609020204030204" pitchFamily="49" charset="0"/>
              </a:rPr>
              <a:t>dx+dy</a:t>
            </a:r>
            <a:r>
              <a:rPr lang="en-US" b="1" dirty="0">
                <a:latin typeface="Consolas" panose="020B0609020204030204" pitchFamily="49" charset="0"/>
                <a:cs typeface="Consolas" panose="020B0609020204030204" pitchFamily="49" charset="0"/>
              </a:rPr>
              <a:t>*dy</a:t>
            </a:r>
          </a:p>
          <a:p>
            <a:pPr defTabSz="914363">
              <a:lnSpc>
                <a:spcPct val="90000"/>
              </a:lnSpc>
              <a:defRPr/>
            </a:pPr>
            <a:endParaRPr lang="en-US" b="1" kern="1200" dirty="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v.DX = dx</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v.DY</a:t>
            </a:r>
            <a:r>
              <a:rPr lang="en-US" b="1" kern="1200" dirty="0">
                <a:latin typeface="Consolas" pitchFamily="49" charset="0"/>
                <a:cs typeface="Consolas" pitchFamily="49" charset="0"/>
              </a:rPr>
              <a:t> = </a:t>
            </a:r>
            <a:r>
              <a:rPr lang="en-US" b="1" kern="1200" dirty="0" err="1">
                <a:latin typeface="Consolas" pitchFamily="49" charset="0"/>
                <a:cs typeface="Consolas" pitchFamily="49" charset="0"/>
              </a:rPr>
              <a:t>dy</a:t>
            </a:r>
            <a:endParaRPr lang="en-US" b="1" kern="1200" dirty="0">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v.Length = sqrt d2</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v.Scale</a:t>
            </a:r>
            <a:r>
              <a:rPr lang="en-US" b="1" kern="1200" dirty="0">
                <a:latin typeface="Consolas" pitchFamily="49" charset="0"/>
                <a:cs typeface="Consolas" pitchFamily="49" charset="0"/>
              </a:rPr>
              <a:t>(k) = Vector2D (dx*k, </a:t>
            </a:r>
            <a:r>
              <a:rPr lang="en-US" b="1" kern="1200" dirty="0" err="1">
                <a:latin typeface="Consolas" pitchFamily="49" charset="0"/>
                <a:cs typeface="Consolas" pitchFamily="49" charset="0"/>
              </a:rPr>
              <a:t>dy</a:t>
            </a:r>
            <a:r>
              <a:rPr lang="en-US" b="1" kern="1200" dirty="0">
                <a:latin typeface="Consolas" pitchFamily="49" charset="0"/>
                <a:cs typeface="Consolas" pitchFamily="49" charset="0"/>
              </a:rPr>
              <a:t>*k)</a:t>
            </a:r>
            <a:endParaRPr lang="en-US" b="1" kern="1200" dirty="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448566" y="1814299"/>
            <a:ext cx="2629245"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Inputs to object </a:t>
            </a:r>
          </a:p>
          <a:p>
            <a:pPr algn="ctr"/>
            <a:r>
              <a:rPr lang="en-GB" sz="2800" dirty="0">
                <a:latin typeface="Segoe UI Light" panose="020B0502040204020203" pitchFamily="34" charset="0"/>
                <a:cs typeface="Segoe UI Light" panose="020B0502040204020203" pitchFamily="34" charset="0"/>
              </a:rPr>
              <a:t>construction</a:t>
            </a:r>
          </a:p>
        </p:txBody>
      </p:sp>
      <p:sp>
        <p:nvSpPr>
          <p:cNvPr id="5" name="Rectangular Callout 4"/>
          <p:cNvSpPr/>
          <p:nvPr/>
        </p:nvSpPr>
        <p:spPr>
          <a:xfrm>
            <a:off x="7125995" y="3772879"/>
            <a:ext cx="3176190"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properties</a:t>
            </a:r>
          </a:p>
        </p:txBody>
      </p:sp>
      <p:sp>
        <p:nvSpPr>
          <p:cNvPr id="6" name="Rectangular Callout 5"/>
          <p:cNvSpPr/>
          <p:nvPr/>
        </p:nvSpPr>
        <p:spPr>
          <a:xfrm>
            <a:off x="7350095" y="4502968"/>
            <a:ext cx="2821350"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method</a:t>
            </a:r>
          </a:p>
        </p:txBody>
      </p:sp>
      <p:sp>
        <p:nvSpPr>
          <p:cNvPr id="7" name="Rectangular Callout 6"/>
          <p:cNvSpPr/>
          <p:nvPr/>
        </p:nvSpPr>
        <p:spPr>
          <a:xfrm>
            <a:off x="7456398" y="2894969"/>
            <a:ext cx="2536848"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Object internals</a:t>
            </a: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Objects</a:t>
            </a:r>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3837953" cy="2105192"/>
          </a:xfrm>
        </p:spPr>
        <p:txBody>
          <a:bodyPr/>
          <a:lstStyle/>
          <a:p>
            <a:pPr algn="l"/>
            <a:r>
              <a:rPr lang="en-GB" sz="4000" dirty="0">
                <a:latin typeface="Segoe UI Light" panose="020B0502040204020203" pitchFamily="34" charset="0"/>
                <a:cs typeface="Segoe UI Light" panose="020B0502040204020203" pitchFamily="34" charset="0"/>
              </a:rPr>
              <a:t>Code I love: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2400" dirty="0">
                <a:latin typeface="Segoe UI Light" panose="020B0502040204020203" pitchFamily="34" charset="0"/>
                <a:cs typeface="Segoe UI Light" panose="020B0502040204020203" pitchFamily="34" charset="0"/>
              </a:rPr>
              <a:t>Functional computation of encapsulated tables and summaries</a:t>
            </a:r>
            <a:endParaRPr lang="en-GB" sz="4800" dirty="0">
              <a:latin typeface="Segoe UI Light" panose="020B0502040204020203" pitchFamily="34" charset="0"/>
              <a:cs typeface="Segoe UI Light" panose="020B0502040204020203" pitchFamily="34" charset="0"/>
            </a:endParaRPr>
          </a:p>
        </p:txBody>
      </p:sp>
      <p:sp>
        <p:nvSpPr>
          <p:cNvPr id="2" name="Rectangle: Folded Corner 1">
            <a:hlinkClick r:id="rId2"/>
            <a:extLst>
              <a:ext uri="{FF2B5EF4-FFF2-40B4-BE49-F238E27FC236}">
                <a16:creationId xmlns:a16="http://schemas.microsoft.com/office/drawing/2014/main" id="{73025AA4-F8AE-488B-ADB9-42F2AFFD1C05}"/>
              </a:ext>
            </a:extLst>
          </p:cNvPr>
          <p:cNvSpPr/>
          <p:nvPr/>
        </p:nvSpPr>
        <p:spPr bwMode="auto">
          <a:xfrm>
            <a:off x="4085617" y="1315566"/>
            <a:ext cx="7947499" cy="473703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lnSpcReduction="10000"/>
          </a:bodyPr>
          <a:lstStyle/>
          <a:p>
            <a:r>
              <a:rPr lang="en-GB" sz="1600" dirty="0">
                <a:solidFill>
                  <a:srgbClr val="608B4E"/>
                </a:solidFill>
                <a:latin typeface="Consolas" panose="020B0609020204030204" pitchFamily="49" charset="0"/>
              </a:rPr>
              <a:t>/// Gives an index to each LR(0) kernel</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err="1">
                <a:solidFill>
                  <a:srgbClr val="4EC9B0"/>
                </a:solidFill>
                <a:latin typeface="Consolas" panose="020B0609020204030204" pitchFamily="49" charset="0"/>
              </a:rPr>
              <a:t>KernelTable</a:t>
            </a:r>
            <a:r>
              <a:rPr lang="en-GB" sz="1600" dirty="0">
                <a:solidFill>
                  <a:srgbClr val="4EC9B0"/>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List.indexed</a:t>
            </a:r>
            <a:r>
              <a:rPr lang="en-GB" sz="1600" dirty="0">
                <a:solidFill>
                  <a:srgbClr val="D4D4D4"/>
                </a:solidFill>
                <a:latin typeface="Consolas" panose="020B0609020204030204" pitchFamily="49" charset="0"/>
              </a:rPr>
              <a:t> kernels</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List.map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fst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toIdxMap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Map.ofList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for</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i,x</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in</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x,i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ofIdxMap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Array.ofList</a:t>
            </a:r>
            <a:r>
              <a:rPr lang="en-GB" sz="1600" dirty="0">
                <a:solidFill>
                  <a:srgbClr val="D4D4D4"/>
                </a:solidFill>
                <a:latin typeface="Consolas" panose="020B0609020204030204" pitchFamily="49" charset="0"/>
              </a:rPr>
              <a:t> kernels</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__.Indexes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__.Index</a:t>
            </a:r>
            <a:r>
              <a:rPr lang="en-GB" sz="1600" dirty="0">
                <a:solidFill>
                  <a:srgbClr val="D4D4D4"/>
                </a:solidFill>
                <a:latin typeface="Consolas" panose="020B0609020204030204" pitchFamily="49" charset="0"/>
              </a:rPr>
              <a:t>(</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toIdxMap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kernel</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__.Kernel</a:t>
            </a:r>
            <a:r>
              <a:rPr lang="en-GB" sz="1600" dirty="0">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ofIdxMap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i</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5" name="Title 3">
            <a:extLst>
              <a:ext uri="{FF2B5EF4-FFF2-40B4-BE49-F238E27FC236}">
                <a16:creationId xmlns:a16="http://schemas.microsoft.com/office/drawing/2014/main" id="{ADB27152-CC07-4065-8CC2-272CF7E0E46A}"/>
              </a:ext>
            </a:extLst>
          </p:cNvPr>
          <p:cNvSpPr txBox="1">
            <a:spLocks/>
          </p:cNvSpPr>
          <p:nvPr/>
        </p:nvSpPr>
        <p:spPr>
          <a:xfrm>
            <a:off x="3968885" y="887548"/>
            <a:ext cx="3083668" cy="2769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sz="2000" dirty="0">
                <a:latin typeface="Segoe UI Light" panose="020B0502040204020203" pitchFamily="34" charset="0"/>
              </a:rPr>
              <a:t>An early example (</a:t>
            </a:r>
            <a:r>
              <a:rPr lang="en-GB" sz="2000" dirty="0" err="1">
                <a:latin typeface="Segoe UI Light" panose="020B0502040204020203" pitchFamily="34" charset="0"/>
                <a:hlinkClick r:id="rId2"/>
              </a:rPr>
              <a:t>FsLexYacc</a:t>
            </a:r>
            <a:r>
              <a:rPr lang="en-GB" sz="2000" dirty="0">
                <a:latin typeface="Segoe UI Light" panose="020B0502040204020203" pitchFamily="34" charset="0"/>
              </a:rPr>
              <a:t>):</a:t>
            </a:r>
            <a:endParaRPr lang="en-GB" sz="2800" dirty="0">
              <a:latin typeface="Segoe UI Light" panose="020B0502040204020203" pitchFamily="34" charset="0"/>
            </a:endParaRPr>
          </a:p>
        </p:txBody>
      </p:sp>
    </p:spTree>
    <p:extLst>
      <p:ext uri="{BB962C8B-B14F-4D97-AF65-F5344CB8AC3E}">
        <p14:creationId xmlns:p14="http://schemas.microsoft.com/office/powerpoint/2010/main" val="27690640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Deconstructing Object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035030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a:bodyPr>
          <a:lstStyle/>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dot notation (</a:t>
            </a:r>
            <a:r>
              <a:rPr lang="en-GB" sz="1500" dirty="0" err="1">
                <a:latin typeface="Segoe UI Light" panose="020B0502040204020203" pitchFamily="34" charset="0"/>
                <a:cs typeface="Segoe UI Light" panose="020B0502040204020203" pitchFamily="34" charset="0"/>
              </a:rPr>
              <a:t>x.Length</a:t>
            </a:r>
            <a:r>
              <a:rPr lang="en-GB" sz="2400" dirty="0">
                <a:latin typeface="Segoe UI Light" panose="020B0502040204020203" pitchFamily="34" charset="0"/>
                <a:cs typeface="Segoe UI Light" panose="020B0502040204020203" pitchFamily="34" charset="0"/>
              </a:rPr>
              <a: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instance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type-directed name resolution</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implicit constructors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static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indexer notation arr.[x]</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named arguments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optional arguments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interface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mutable data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events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operators on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auto properties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IDisposable</a:t>
            </a:r>
            <a:r>
              <a:rPr lang="en-GB" sz="2400" dirty="0">
                <a:latin typeface="Segoe UI Light" panose="020B0502040204020203" pitchFamily="34" charset="0"/>
                <a:cs typeface="Segoe UI Light" panose="020B0502040204020203" pitchFamily="34" charset="0"/>
              </a:rPr>
              <a:t>, </a:t>
            </a:r>
            <a:r>
              <a:rPr lang="en-GB" sz="2400" dirty="0" err="1">
                <a:latin typeface="Segoe UI Light" panose="020B0502040204020203" pitchFamily="34" charset="0"/>
                <a:cs typeface="Segoe UI Light" panose="020B0502040204020203" pitchFamily="34" charset="0"/>
              </a:rPr>
              <a:t>IEnumerable</a:t>
            </a:r>
            <a:endParaRPr lang="en-GB" sz="2400" dirty="0">
              <a:latin typeface="Segoe UI Light" panose="020B0502040204020203" pitchFamily="34" charset="0"/>
              <a:cs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 extensions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structs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delegates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enums</a:t>
            </a:r>
            <a:r>
              <a:rPr lang="en-GB" sz="2400" dirty="0">
                <a:latin typeface="Segoe UI Light" panose="020B0502040204020203" pitchFamily="34" charset="0"/>
                <a:cs typeface="Segoe UI Light" panose="020B0502040204020203" pitchFamily="34" charset="0"/>
              </a:rPr>
              <a:t>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implementation inheritance</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nulls and </a:t>
            </a:r>
            <a:r>
              <a:rPr lang="en-GB" sz="2400" dirty="0" err="1">
                <a:latin typeface="Segoe UI Light" panose="020B0502040204020203" pitchFamily="34" charset="0"/>
                <a:cs typeface="Segoe UI Light" panose="020B0502040204020203" pitchFamily="34" charset="0"/>
              </a:rPr>
              <a:t>Unchecked.defaultof</a:t>
            </a:r>
            <a:r>
              <a:rPr lang="en-GB" sz="2400" dirty="0">
                <a:latin typeface="Segoe UI Light" panose="020B0502040204020203" pitchFamily="34" charset="0"/>
                <a:cs typeface="Segoe UI Light" panose="020B0502040204020203" pitchFamily="34" charset="0"/>
              </a:rPr>
              <a:t>&lt;_&gt;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method overloading</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curried method overloads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protected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self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wildcard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aspect oriented programming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t>
            </a:r>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38CE4856-6F37-4FA5-BE40-F278BFB9FC95}"/>
              </a:ext>
            </a:extLst>
          </p:cNvPr>
          <p:cNvSpPr txBox="1"/>
          <p:nvPr/>
        </p:nvSpPr>
        <p:spPr>
          <a:xfrm>
            <a:off x="3648269" y="1950098"/>
            <a:ext cx="3294172" cy="3062377"/>
          </a:xfrm>
          <a:prstGeom prst="rect">
            <a:avLst/>
          </a:prstGeom>
          <a:noFill/>
        </p:spPr>
        <p:txBody>
          <a:bodyPr wrap="none" lIns="0" tIns="0" rIns="0" bIns="0" rtlCol="0">
            <a:spAutoFit/>
          </a:bodyPr>
          <a:lstStyle/>
          <a:p>
            <a:r>
              <a:rPr lang="en-GB" sz="19900" dirty="0">
                <a:gradFill>
                  <a:gsLst>
                    <a:gs pos="0">
                      <a:schemeClr val="tx1"/>
                    </a:gs>
                    <a:gs pos="86000">
                      <a:schemeClr val="tx1"/>
                    </a:gs>
                  </a:gsLst>
                  <a:lin ang="5400000" scaled="0"/>
                </a:gradFill>
                <a:latin typeface="Segoe Light" pitchFamily="34" charset="0"/>
              </a:rPr>
              <a:t>???</a:t>
            </a:r>
          </a:p>
        </p:txBody>
      </p:sp>
    </p:spTree>
    <p:extLst>
      <p:ext uri="{BB962C8B-B14F-4D97-AF65-F5344CB8AC3E}">
        <p14:creationId xmlns:p14="http://schemas.microsoft.com/office/powerpoint/2010/main" val="6052199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4948" y="862361"/>
            <a:ext cx="11176000" cy="3877985"/>
          </a:xfrm>
        </p:spPr>
        <p:txBody>
          <a:bodyPr/>
          <a:lstStyle/>
          <a:p>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API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implementation</a:t>
            </a:r>
            <a:r>
              <a:rPr lang="en-GB" sz="4000" dirty="0">
                <a:latin typeface="Segoe UI Light" panose="020B0502040204020203" pitchFamily="34" charset="0"/>
                <a:cs typeface="Segoe UI Light" panose="020B0502040204020203" pitchFamily="34" charset="0"/>
              </a:rPr>
              <a:t>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part of an </a:t>
            </a:r>
            <a:r>
              <a:rPr lang="en-GB" sz="4000" b="1" dirty="0">
                <a:latin typeface="Segoe UI Light" panose="020B0502040204020203" pitchFamily="34" charset="0"/>
                <a:cs typeface="Segoe UI Light" panose="020B0502040204020203" pitchFamily="34" charset="0"/>
              </a:rPr>
              <a:t>interop</a:t>
            </a:r>
            <a:r>
              <a:rPr lang="en-GB" sz="4000" dirty="0">
                <a:latin typeface="Segoe UI Light" panose="020B0502040204020203" pitchFamily="34" charset="0"/>
                <a:cs typeface="Segoe UI Light" panose="020B0502040204020203" pitchFamily="34" charset="0"/>
              </a:rPr>
              <a:t> standard</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a:t>
            </a:r>
            <a:r>
              <a:rPr lang="en-GB" sz="4000" b="1" dirty="0">
                <a:latin typeface="Segoe UI Light" panose="020B0502040204020203" pitchFamily="34" charset="0"/>
                <a:cs typeface="Segoe UI Light" panose="020B0502040204020203" pitchFamily="34" charset="0"/>
              </a:rPr>
              <a:t>not needed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8318048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pervasive 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623248"/>
          </a:xfrm>
        </p:spPr>
        <p:txBody>
          <a:bodyPr/>
          <a:lstStyle/>
          <a:p>
            <a:pPr algn="ctr"/>
            <a:r>
              <a:rPr lang="en-GB" dirty="0">
                <a:latin typeface="Segoe UI Light" panose="020B0502040204020203" pitchFamily="34" charset="0"/>
                <a:cs typeface="Segoe UI Light" panose="020B0502040204020203" pitchFamily="34" charset="0"/>
              </a:rPr>
              <a:t>Where do we stand?</a:t>
            </a: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541746"/>
            <a:ext cx="1987333" cy="584775"/>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Down the object rabbit hole</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095250"/>
            <a:ext cx="1987333" cy="1323439"/>
          </a:xfrm>
          <a:prstGeom prst="wedgeRectCallout">
            <a:avLst>
              <a:gd name="adj1" fmla="val -84085"/>
              <a:gd name="adj2" fmla="val 55531"/>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Use where necessary, use tastefully, use respectfully, use sparingly</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Embrace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56185"/>
              <a:gd name="adj2" fmla="val 2944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 supported</a:t>
            </a:r>
          </a:p>
        </p:txBody>
      </p:sp>
    </p:spTree>
    <p:extLst>
      <p:ext uri="{BB962C8B-B14F-4D97-AF65-F5344CB8AC3E}">
        <p14:creationId xmlns:p14="http://schemas.microsoft.com/office/powerpoint/2010/main" val="1707063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21" end="2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23" end="23"/>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xEl>
                                              <p:pRg st="24" end="2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xEl>
                                              <p:pRg st="25" end="25"/>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xEl>
                                              <p:pRg st="26" end="26"/>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xEl>
                                              <p:pRg st="27" end="2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
                                            <p:txEl>
                                              <p:pRg st="28" end="28"/>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pervasive 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664856"/>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Mostly Avoid</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587692"/>
            <a:ext cx="1987333" cy="338554"/>
          </a:xfrm>
          <a:prstGeom prst="wedgeRectCallout">
            <a:avLst>
              <a:gd name="adj1" fmla="val -90938"/>
              <a:gd name="adj2" fmla="val 213562"/>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Tolerate</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Love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68422"/>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Forget</a:t>
            </a:r>
          </a:p>
        </p:txBody>
      </p:sp>
    </p:spTree>
    <p:extLst>
      <p:ext uri="{BB962C8B-B14F-4D97-AF65-F5344CB8AC3E}">
        <p14:creationId xmlns:p14="http://schemas.microsoft.com/office/powerpoint/2010/main" val="396001595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C79AC2-15D0-4841-B9DD-ABAE38CEEBC4}"/>
              </a:ext>
            </a:extLst>
          </p:cNvPr>
          <p:cNvPicPr>
            <a:picLocks noChangeAspect="1"/>
          </p:cNvPicPr>
          <p:nvPr/>
        </p:nvPicPr>
        <p:blipFill>
          <a:blip r:embed="rId2"/>
          <a:stretch>
            <a:fillRect/>
          </a:stretch>
        </p:blipFill>
        <p:spPr>
          <a:xfrm>
            <a:off x="1619250" y="452437"/>
            <a:ext cx="8953500" cy="5953125"/>
          </a:xfrm>
          <a:prstGeom prst="rect">
            <a:avLst/>
          </a:prstGeom>
        </p:spPr>
      </p:pic>
    </p:spTree>
    <p:extLst>
      <p:ext uri="{BB962C8B-B14F-4D97-AF65-F5344CB8AC3E}">
        <p14:creationId xmlns:p14="http://schemas.microsoft.com/office/powerpoint/2010/main" val="334159154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1754" y="1770944"/>
            <a:ext cx="11176000" cy="1661993"/>
          </a:xfrm>
        </p:spPr>
        <p:txBody>
          <a:bodyPr/>
          <a:lstStyle/>
          <a:p>
            <a:r>
              <a:rPr lang="en-GB" sz="4000" dirty="0">
                <a:latin typeface="Segoe UI Light" panose="020B0502040204020203" pitchFamily="34" charset="0"/>
                <a:cs typeface="Segoe UI Light" panose="020B0502040204020203" pitchFamily="34" charset="0"/>
              </a:rPr>
              <a:t>Object Programming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v.</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Object-Oriented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361377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994" y="540157"/>
            <a:ext cx="11176000" cy="4771306"/>
          </a:xfrm>
        </p:spPr>
        <p:txBody>
          <a:bodyPr/>
          <a:lstStyle/>
          <a:p>
            <a:r>
              <a:rPr lang="en-GB" sz="4000" u="sng" spc="0" dirty="0">
                <a:latin typeface="Segoe UI Light" panose="020B0502040204020203" pitchFamily="34" charset="0"/>
                <a:cs typeface="Segoe UI Light" panose="020B0502040204020203" pitchFamily="34" charset="0"/>
              </a:rPr>
              <a:t>Object Programming </a:t>
            </a:r>
            <a:r>
              <a:rPr lang="en-GB" sz="4000" spc="0" dirty="0">
                <a:latin typeface="Segoe UI Light" panose="020B0502040204020203" pitchFamily="34" charset="0"/>
                <a:cs typeface="Segoe UI Light" panose="020B0502040204020203" pitchFamily="34" charset="0"/>
              </a:rPr>
              <a:t>focuses on …</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succinct coding, notational convenience</a:t>
            </a:r>
            <a:br>
              <a:rPr lang="en-GB" sz="2800" spc="0" dirty="0">
                <a:latin typeface="Segoe UI Light" panose="020B0502040204020203" pitchFamily="34" charset="0"/>
                <a:cs typeface="Segoe UI Light" panose="020B0502040204020203" pitchFamily="34" charset="0"/>
              </a:rPr>
            </a:br>
            <a:br>
              <a:rPr lang="en-GB" sz="105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API ergonomics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good naming</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practical encapsulation </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sensible, small, composable abstractions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expression-oriented</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making simple things out of (potentially complex) foundations</a:t>
            </a: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351862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7672" y="810745"/>
            <a:ext cx="11176000" cy="6163226"/>
          </a:xfrm>
        </p:spPr>
        <p:txBody>
          <a:bodyPr/>
          <a:lstStyle/>
          <a:p>
            <a:r>
              <a:rPr lang="en-GB" sz="4000" spc="0" dirty="0">
                <a:latin typeface="Segoe UI Light" panose="020B0502040204020203" pitchFamily="34" charset="0"/>
                <a:cs typeface="Segoe UI Light" panose="020B0502040204020203" pitchFamily="34" charset="0"/>
              </a:rPr>
              <a:t>In the extreme </a:t>
            </a:r>
            <a:r>
              <a:rPr lang="en-GB" sz="4000" u="sng" spc="0" dirty="0">
                <a:latin typeface="Segoe UI Light" panose="020B0502040204020203" pitchFamily="34" charset="0"/>
                <a:cs typeface="Segoe UI Light" panose="020B0502040204020203" pitchFamily="34" charset="0"/>
              </a:rPr>
              <a:t>Object-</a:t>
            </a:r>
            <a:r>
              <a:rPr lang="en-GB" sz="4000" b="1" u="sng" spc="0" dirty="0">
                <a:latin typeface="Segoe UI Light" panose="020B0502040204020203" pitchFamily="34" charset="0"/>
                <a:cs typeface="Segoe UI Light" panose="020B0502040204020203" pitchFamily="34" charset="0"/>
              </a:rPr>
              <a:t>Oriented</a:t>
            </a:r>
            <a:r>
              <a:rPr lang="en-GB" sz="4000" u="sng" spc="0" dirty="0">
                <a:latin typeface="Segoe UI Light" panose="020B0502040204020203" pitchFamily="34" charset="0"/>
                <a:cs typeface="Segoe UI Light" panose="020B0502040204020203" pitchFamily="34" charset="0"/>
              </a:rPr>
              <a:t> Programming </a:t>
            </a:r>
            <a:r>
              <a:rPr lang="en-GB" sz="4000" spc="0" dirty="0">
                <a:latin typeface="Segoe UI Light" panose="020B0502040204020203" pitchFamily="34" charset="0"/>
                <a:cs typeface="Segoe UI Light" panose="020B0502040204020203" pitchFamily="34" charset="0"/>
              </a:rPr>
              <a:t>can be…</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objects as a single paradigm</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hierarchical classification (Animal, Cat, Dog, </a:t>
            </a:r>
            <a:r>
              <a:rPr lang="en-GB" sz="2800" spc="0" dirty="0" err="1">
                <a:latin typeface="Segoe UI Light" panose="020B0502040204020203" pitchFamily="34" charset="0"/>
                <a:cs typeface="Segoe UI Light" panose="020B0502040204020203" pitchFamily="34" charset="0"/>
              </a:rPr>
              <a:t>AbstractJellyBeanFactoryDelegator</a:t>
            </a:r>
            <a:r>
              <a:rPr lang="en-GB" sz="2800" spc="0" dirty="0">
                <a:latin typeface="Segoe UI Light" panose="020B0502040204020203" pitchFamily="34" charset="0"/>
                <a:cs typeface="Segoe UI Light" panose="020B0502040204020203" pitchFamily="34" charset="0"/>
              </a:rPr>
              <a:t>)</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large abstractions with many holes and failure points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declarations not expressions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composition through… more hierarchies</a:t>
            </a:r>
            <a:br>
              <a:rPr lang="en-GB" sz="28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873510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772793"/>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is to </a:t>
            </a: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object programming</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make it fit with the expression-oriented typed functional paradigm</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embrace full “object-</a:t>
            </a:r>
            <a:r>
              <a:rPr lang="en-GB" sz="2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(unless you happen to be in a project using that technique) </a:t>
            </a: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Code I love: type providers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680482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41" y="2327383"/>
            <a:ext cx="11176000" cy="1495794"/>
          </a:xfrm>
        </p:spPr>
        <p:txBody>
          <a:bodyPr/>
          <a:lstStyle/>
          <a:p>
            <a:r>
              <a:rPr lang="en-GB" sz="3600" dirty="0">
                <a:latin typeface="Segoe UI Light" panose="020B0502040204020203" pitchFamily="34" charset="0"/>
                <a:cs typeface="Segoe UI Light" panose="020B0502040204020203" pitchFamily="34" charset="0"/>
                <a:hlinkClick r:id="rId2"/>
              </a:rPr>
              <a:t>http://fsharp.github.io/FSharp.Data/images/json.gif</a:t>
            </a:r>
            <a:r>
              <a:rPr lang="en-GB" sz="3600" dirty="0">
                <a:latin typeface="Segoe UI Light" panose="020B0502040204020203" pitchFamily="34" charset="0"/>
                <a:cs typeface="Segoe UI Light" panose="020B0502040204020203" pitchFamily="34" charset="0"/>
              </a:rPr>
              <a:t> </a:t>
            </a:r>
            <a:br>
              <a:rPr lang="en-GB" sz="3600" dirty="0">
                <a:latin typeface="Segoe UI Light" panose="020B0502040204020203" pitchFamily="34" charset="0"/>
                <a:cs typeface="Segoe UI Light" panose="020B0502040204020203" pitchFamily="34" charset="0"/>
              </a:rPr>
            </a:br>
            <a:br>
              <a:rPr lang="en-GB" sz="3600" dirty="0">
                <a:latin typeface="Segoe UI Light" panose="020B0502040204020203" pitchFamily="34" charset="0"/>
                <a:cs typeface="Segoe UI Light" panose="020B0502040204020203" pitchFamily="34" charset="0"/>
              </a:rPr>
            </a:br>
            <a:r>
              <a:rPr lang="en-GB" sz="3600" dirty="0">
                <a:latin typeface="Segoe UI Light" panose="020B0502040204020203" pitchFamily="34" charset="0"/>
                <a:cs typeface="Segoe UI Light" panose="020B0502040204020203" pitchFamily="34" charset="0"/>
                <a:hlinkClick r:id="rId3"/>
              </a:rPr>
              <a:t>http://fsharp.github.io/FSharp.Data/images/csv.gif</a:t>
            </a:r>
            <a:endParaRPr lang="en-GB" sz="3600" dirty="0">
              <a:latin typeface="Segoe UI Light" panose="020B0502040204020203" pitchFamily="34" charset="0"/>
              <a:cs typeface="Segoe UI Light" panose="020B0502040204020203" pitchFamily="34" charset="0"/>
            </a:endParaRPr>
          </a:p>
        </p:txBody>
      </p:sp>
      <p:sp>
        <p:nvSpPr>
          <p:cNvPr id="4" name="Title 3">
            <a:extLst>
              <a:ext uri="{FF2B5EF4-FFF2-40B4-BE49-F238E27FC236}">
                <a16:creationId xmlns:a16="http://schemas.microsoft.com/office/drawing/2014/main" id="{3139944F-854D-4282-B4EE-80FEA413AC6C}"/>
              </a:ext>
            </a:extLst>
          </p:cNvPr>
          <p:cNvSpPr txBox="1">
            <a:spLocks/>
          </p:cNvSpPr>
          <p:nvPr/>
        </p:nvSpPr>
        <p:spPr>
          <a:xfrm>
            <a:off x="247663" y="498443"/>
            <a:ext cx="8536413" cy="1731243"/>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type providers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91B0D31C-4BF0-463E-96DD-706848B534AC}"/>
              </a:ext>
            </a:extLst>
          </p:cNvPr>
          <p:cNvSpPr txBox="1">
            <a:spLocks/>
          </p:cNvSpPr>
          <p:nvPr/>
        </p:nvSpPr>
        <p:spPr>
          <a:xfrm>
            <a:off x="1166545" y="4416019"/>
            <a:ext cx="8536413" cy="886397"/>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algn="l"/>
            <a:r>
              <a:rPr lang="en-GB" sz="3200" dirty="0">
                <a:latin typeface="Segoe UI Light" panose="020B0502040204020203" pitchFamily="34" charset="0"/>
                <a:cs typeface="Segoe UI Light" panose="020B0502040204020203" pitchFamily="34" charset="0"/>
              </a:rPr>
              <a:t>(but only if they are well engineered, robust, tested, useful, general-purpose)</a:t>
            </a: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800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Code I love: computation expressions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32934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seq</a:t>
            </a:r>
            <a:r>
              <a:rPr lang="en-GB" sz="4000" dirty="0">
                <a:latin typeface="Segoe UI Light" panose="020B0502040204020203" pitchFamily="34" charset="0"/>
                <a:cs typeface="Segoe UI Light" panose="020B0502040204020203" pitchFamily="34" charset="0"/>
              </a:rPr>
              <a:t> { … }, [ … ],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173092" cy="1329595"/>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Many examples, almost every page of code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Alternative is </a:t>
            </a:r>
            <a:r>
              <a:rPr lang="en-GB" sz="2400" spc="0" dirty="0" err="1">
                <a:latin typeface="Segoe UI Light" panose="020B0502040204020203" pitchFamily="34" charset="0"/>
                <a:cs typeface="Segoe UI Light" panose="020B0502040204020203" pitchFamily="34" charset="0"/>
              </a:rPr>
              <a:t>Seq.append</a:t>
            </a:r>
            <a:endParaRPr lang="en-GB" sz="2400" spc="0"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773623" y="746258"/>
            <a:ext cx="7182255" cy="5568370"/>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for</a:t>
            </a:r>
            <a:r>
              <a:rPr lang="en-GB" sz="1200" dirty="0">
                <a:solidFill>
                  <a:srgbClr val="D4D4D4"/>
                </a:solidFill>
                <a:latin typeface="Consolas" panose="020B0609020204030204" pitchFamily="49" charset="0"/>
              </a:rPr>
              <a:t> e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entities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e</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f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f.IsCompilerGenerated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f</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e.FSharpFields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p:txBody>
      </p:sp>
      <p:sp>
        <p:nvSpPr>
          <p:cNvPr id="10" name="Rectangle: Folded Corner 9">
            <a:extLst>
              <a:ext uri="{FF2B5EF4-FFF2-40B4-BE49-F238E27FC236}">
                <a16:creationId xmlns:a16="http://schemas.microsoft.com/office/drawing/2014/main" id="{146C4E4D-DEE6-4116-B91B-A64C2AEDDBE3}"/>
              </a:ext>
            </a:extLst>
          </p:cNvPr>
          <p:cNvSpPr/>
          <p:nvPr/>
        </p:nvSpPr>
        <p:spPr bwMode="auto">
          <a:xfrm>
            <a:off x="4773622" y="742060"/>
            <a:ext cx="7182255" cy="3419173"/>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List.concat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entities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List.collect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List.cons</a:t>
            </a:r>
            <a:r>
              <a:rPr lang="en-GB" sz="1200" dirty="0">
                <a:solidFill>
                  <a:srgbClr val="D4D4D4"/>
                </a:solidFill>
                <a:latin typeface="Consolas" panose="020B0609020204030204" pitchFamily="49" charset="0"/>
              </a:rPr>
              <a:t> x</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B9F4A17A-2C1F-4D70-B0E6-57E7765EBD86}"/>
              </a:ext>
            </a:extLst>
          </p:cNvPr>
          <p:cNvSpPr txBox="1"/>
          <p:nvPr/>
        </p:nvSpPr>
        <p:spPr>
          <a:xfrm>
            <a:off x="4496043" y="776349"/>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277C14CA-AC91-4FAF-A896-5F3CF7A221AD}"/>
              </a:ext>
            </a:extLst>
          </p:cNvPr>
          <p:cNvSpPr txBox="1"/>
          <p:nvPr/>
        </p:nvSpPr>
        <p:spPr>
          <a:xfrm>
            <a:off x="4424807" y="108412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24967436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0" grpId="1" animBg="1"/>
      <p:bldP spid="11" grpId="0"/>
      <p:bldP spid="11" grpId="1"/>
      <p:bldP spid="1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async</a:t>
            </a:r>
            <a:r>
              <a:rPr lang="en-GB" sz="4000" dirty="0">
                <a:latin typeface="Segoe UI Light" panose="020B0502040204020203" pitchFamily="34" charset="0"/>
                <a:cs typeface="Segoe UI Light" panose="020B0502040204020203" pitchFamily="34" charset="0"/>
              </a:rPr>
              <a:t>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323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One example: </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pic>
        <p:nvPicPr>
          <p:cNvPr id="2" name="Picture 1">
            <a:extLst>
              <a:ext uri="{FF2B5EF4-FFF2-40B4-BE49-F238E27FC236}">
                <a16:creationId xmlns:a16="http://schemas.microsoft.com/office/drawing/2014/main" id="{AC3F8B96-325E-44CA-9184-C1B69433030A}"/>
              </a:ext>
            </a:extLst>
          </p:cNvPr>
          <p:cNvPicPr>
            <a:picLocks noChangeAspect="1"/>
          </p:cNvPicPr>
          <p:nvPr/>
        </p:nvPicPr>
        <p:blipFill>
          <a:blip r:embed="rId2"/>
          <a:stretch>
            <a:fillRect/>
          </a:stretch>
        </p:blipFill>
        <p:spPr>
          <a:xfrm>
            <a:off x="1308295" y="1866982"/>
            <a:ext cx="10412427" cy="3867473"/>
          </a:xfrm>
          <a:prstGeom prst="rect">
            <a:avLst/>
          </a:prstGeom>
          <a:ln>
            <a:solidFill>
              <a:schemeClr val="tx1"/>
            </a:solidFill>
          </a:ln>
        </p:spPr>
      </p:pic>
      <p:pic>
        <p:nvPicPr>
          <p:cNvPr id="11" name="Picture 10">
            <a:extLst>
              <a:ext uri="{FF2B5EF4-FFF2-40B4-BE49-F238E27FC236}">
                <a16:creationId xmlns:a16="http://schemas.microsoft.com/office/drawing/2014/main" id="{AC3F8B96-325E-44CA-9184-C1B69433030A}"/>
              </a:ext>
            </a:extLst>
          </p:cNvPr>
          <p:cNvPicPr>
            <a:picLocks noChangeAspect="1"/>
          </p:cNvPicPr>
          <p:nvPr/>
        </p:nvPicPr>
        <p:blipFill rotWithShape="1">
          <a:blip r:embed="rId2"/>
          <a:srcRect l="-541" t="61940"/>
          <a:stretch/>
        </p:blipFill>
        <p:spPr>
          <a:xfrm>
            <a:off x="1252025" y="2842804"/>
            <a:ext cx="10468697" cy="1471944"/>
          </a:xfrm>
          <a:prstGeom prst="rect">
            <a:avLst/>
          </a:prstGeom>
          <a:ln>
            <a:solidFill>
              <a:schemeClr val="tx1"/>
            </a:solidFill>
          </a:ln>
        </p:spPr>
      </p:pic>
    </p:spTree>
    <p:extLst>
      <p:ext uri="{BB962C8B-B14F-4D97-AF65-F5344CB8AC3E}">
        <p14:creationId xmlns:p14="http://schemas.microsoft.com/office/powerpoint/2010/main" val="25104726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asyncSeq</a:t>
            </a:r>
            <a:r>
              <a:rPr lang="en-GB" sz="4000" dirty="0">
                <a:latin typeface="Segoe UI Light" panose="020B0502040204020203" pitchFamily="34" charset="0"/>
              </a:rPr>
              <a:t>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1994392"/>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It’s a library</a:t>
            </a:r>
          </a:p>
          <a:p>
            <a:pPr algn="l"/>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No inversion of control, you think in a “forward” way</a:t>
            </a:r>
          </a:p>
          <a:p>
            <a:pPr marL="457200" indent="-457200" algn="l">
              <a:buFontTx/>
              <a:buChar char="-"/>
            </a:pPr>
            <a:endParaRPr lang="en-GB" sz="2400" spc="0" dirty="0">
              <a:latin typeface="Segoe UI Light" panose="020B0502040204020203" pitchFamily="34" charset="0"/>
            </a:endParaRP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486400" y="411738"/>
            <a:ext cx="6405097" cy="216711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withTime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2</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10" name="Rectangle: Folded Corner 9">
            <a:extLst>
              <a:ext uri="{FF2B5EF4-FFF2-40B4-BE49-F238E27FC236}">
                <a16:creationId xmlns:a16="http://schemas.microsoft.com/office/drawing/2014/main" id="{22CE26F8-814E-4FDD-A293-EFBE8E4BE128}"/>
              </a:ext>
            </a:extLst>
          </p:cNvPr>
          <p:cNvSpPr/>
          <p:nvPr/>
        </p:nvSpPr>
        <p:spPr bwMode="auto">
          <a:xfrm>
            <a:off x="5486399" y="3381302"/>
            <a:ext cx="6405097" cy="216711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intervalMs</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periodMs</a:t>
            </a:r>
            <a:r>
              <a:rPr lang="en-GB" sz="1600" dirty="0" err="1">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while</a:t>
            </a:r>
            <a:r>
              <a:rPr lang="en-GB" sz="1600" dirty="0">
                <a:solidFill>
                  <a:srgbClr val="D4D4D4"/>
                </a:solidFill>
                <a:latin typeface="Consolas" panose="020B0609020204030204" pitchFamily="49" charset="0"/>
              </a:rPr>
              <a:t> true </a:t>
            </a:r>
            <a:r>
              <a:rPr lang="en-GB" sz="1600" dirty="0">
                <a:solidFill>
                  <a:srgbClr val="569CD6"/>
                </a:solidFill>
                <a:latin typeface="Consolas" panose="020B0609020204030204" pitchFamily="49" charset="0"/>
              </a:rPr>
              <a:t>do</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periodMs</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6815FB37-EB40-4F3E-B8DB-FE9B6DB7F6B2}"/>
              </a:ext>
            </a:extLst>
          </p:cNvPr>
          <p:cNvSpPr/>
          <p:nvPr/>
        </p:nvSpPr>
        <p:spPr>
          <a:xfrm>
            <a:off x="4722751" y="5689406"/>
            <a:ext cx="5637056" cy="369332"/>
          </a:xfrm>
          <a:prstGeom prst="rect">
            <a:avLst/>
          </a:prstGeom>
        </p:spPr>
        <p:txBody>
          <a:bodyPr wrap="none">
            <a:spAutoFit/>
          </a:bodyPr>
          <a:lstStyle/>
          <a:p>
            <a:r>
              <a:rPr lang="en-GB" dirty="0">
                <a:hlinkClick r:id="rId2"/>
              </a:rPr>
              <a:t>https://fsprojects.github.io/FSharp.Control.AsyncSeq/</a:t>
            </a:r>
            <a:r>
              <a:rPr lang="en-GB" dirty="0"/>
              <a:t> </a:t>
            </a:r>
          </a:p>
        </p:txBody>
      </p:sp>
    </p:spTree>
    <p:extLst>
      <p:ext uri="{BB962C8B-B14F-4D97-AF65-F5344CB8AC3E}">
        <p14:creationId xmlns:p14="http://schemas.microsoft.com/office/powerpoint/2010/main" val="60412198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140388070"/>
              </p:ext>
            </p:extLst>
          </p:nvPr>
        </p:nvGraphicFramePr>
        <p:xfrm>
          <a:off x="928255" y="1039091"/>
          <a:ext cx="10196945" cy="5666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a:latin typeface="Segoe UI Light" panose="020B0502040204020203" pitchFamily="34" charset="0"/>
              </a:rPr>
              <a:t>TL;DR – Where we are now</a:t>
            </a:r>
          </a:p>
        </p:txBody>
      </p:sp>
    </p:spTree>
    <p:extLst>
      <p:ext uri="{BB962C8B-B14F-4D97-AF65-F5344CB8AC3E}">
        <p14:creationId xmlns:p14="http://schemas.microsoft.com/office/powerpoint/2010/main" val="3367051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173910-6CAB-4A25-AC9D-B4857C42D8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D3EB88B9-0AA2-4E01-A4D0-65EDC49182A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EABEB6C-F727-47C6-9ED2-69321E699B0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FEE37CB-8353-4BE7-B437-3CC87860D9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1186CC94-DC70-4D57-A77D-37EDB4FD06E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8DF07D46-6FCE-4D78-BE30-6F59EF76CF2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C74EC330-05F3-47AC-A5BF-0DC71ACE69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rPr>
              <a:t>I love…</a:t>
            </a:r>
            <a:endParaRPr lang="en-GB" dirty="0">
              <a:latin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87754" y="794003"/>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implement .</a:t>
            </a:r>
            <a:r>
              <a:rPr lang="en-GB" sz="2400" dirty="0" err="1"/>
              <a:t>ToString</a:t>
            </a:r>
            <a:r>
              <a:rPr lang="en-GB" sz="2400" dirty="0"/>
              <a:t>() and </a:t>
            </a:r>
            <a:r>
              <a:rPr lang="en-GB" sz="2400" dirty="0" err="1"/>
              <a:t>DebuggerDisplay</a:t>
            </a:r>
            <a:r>
              <a:rPr lang="en-GB" sz="2400" dirty="0"/>
              <a:t> to aid debugging</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4653582"/>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dirty="0">
                <a:latin typeface="Segoe UI Light" panose="020B0502040204020203" pitchFamily="34" charset="0"/>
              </a:rPr>
              <a:t>Code that can be debugged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commented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tested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performant</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under CI</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readable</a:t>
            </a:r>
          </a:p>
          <a:p>
            <a:pPr marL="457200" indent="-457200" algn="l">
              <a:buFontTx/>
              <a:buChar char="-"/>
            </a:pPr>
            <a:endParaRPr lang="en-GB" sz="280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535038" y="4653793"/>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14" name="Rectangular Callout 3">
            <a:extLst>
              <a:ext uri="{FF2B5EF4-FFF2-40B4-BE49-F238E27FC236}">
                <a16:creationId xmlns:a16="http://schemas.microsoft.com/office/drawing/2014/main" id="{8FFC8A84-D6F1-4187-B001-0818160E66FB}"/>
              </a:ext>
            </a:extLst>
          </p:cNvPr>
          <p:cNvSpPr/>
          <p:nvPr/>
        </p:nvSpPr>
        <p:spPr>
          <a:xfrm>
            <a:off x="5787754" y="2127136"/>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variable names</a:t>
            </a:r>
          </a:p>
        </p:txBody>
      </p:sp>
      <p:sp>
        <p:nvSpPr>
          <p:cNvPr id="15" name="Rectangular Callout 3">
            <a:extLst>
              <a:ext uri="{FF2B5EF4-FFF2-40B4-BE49-F238E27FC236}">
                <a16:creationId xmlns:a16="http://schemas.microsoft.com/office/drawing/2014/main" id="{74FF5BEF-48D6-48BA-91FB-FEED83919E74}"/>
              </a:ext>
            </a:extLst>
          </p:cNvPr>
          <p:cNvSpPr/>
          <p:nvPr/>
        </p:nvSpPr>
        <p:spPr>
          <a:xfrm>
            <a:off x="5787754" y="3059477"/>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method names and seek good stack traces</a:t>
            </a:r>
          </a:p>
        </p:txBody>
      </p:sp>
      <p:sp>
        <p:nvSpPr>
          <p:cNvPr id="17" name="Rectangular Callout 3">
            <a:extLst>
              <a:ext uri="{FF2B5EF4-FFF2-40B4-BE49-F238E27FC236}">
                <a16:creationId xmlns:a16="http://schemas.microsoft.com/office/drawing/2014/main" id="{CB88C978-F2F5-4424-9196-AE6515F230EE}"/>
              </a:ext>
            </a:extLst>
          </p:cNvPr>
          <p:cNvSpPr/>
          <p:nvPr/>
        </p:nvSpPr>
        <p:spPr>
          <a:xfrm>
            <a:off x="5787754" y="4396409"/>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comment your code well</a:t>
            </a:r>
          </a:p>
        </p:txBody>
      </p:sp>
    </p:spTree>
    <p:extLst>
      <p:ext uri="{BB962C8B-B14F-4D97-AF65-F5344CB8AC3E}">
        <p14:creationId xmlns:p14="http://schemas.microsoft.com/office/powerpoint/2010/main" val="39315276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P spid="1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In Closing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2922906"/>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004C8C5-1F9F-4CE3-8184-0A7CA038647F}"/>
              </a:ext>
            </a:extLst>
          </p:cNvPr>
          <p:cNvGraphicFramePr/>
          <p:nvPr>
            <p:extLst>
              <p:ext uri="{D42A27DB-BD31-4B8C-83A1-F6EECF244321}">
                <p14:modId xmlns:p14="http://schemas.microsoft.com/office/powerpoint/2010/main" val="1731793062"/>
              </p:ext>
            </p:extLst>
          </p:nvPr>
        </p:nvGraphicFramePr>
        <p:xfrm>
          <a:off x="247663" y="498443"/>
          <a:ext cx="11756269" cy="53183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5603216"/>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b="1" dirty="0">
                <a:solidFill>
                  <a:schemeClr val="bg1"/>
                </a:solidFill>
                <a:latin typeface="+mj-lt"/>
              </a:rPr>
              <a:t>Thanks! Questions?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3263" y="2142416"/>
            <a:ext cx="11176000" cy="553998"/>
          </a:xfrm>
        </p:spPr>
        <p:txBody>
          <a:bodyPr/>
          <a:lstStyle/>
          <a:p>
            <a:r>
              <a:rPr lang="en-GB" sz="4000" dirty="0">
                <a:latin typeface="Segoe UI Light" panose="020B0502040204020203" pitchFamily="34" charset="0"/>
                <a:cs typeface="Segoe UI Light" panose="020B0502040204020203" pitchFamily="34" charset="0"/>
              </a:rPr>
              <a:t>Mutation Good, Mutation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2853886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Good mutation</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Graphs of data frequently easier with mutation</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Encapsulated, performant data very common</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Please, encapsulate mutable data</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33350" y="1064609"/>
            <a:ext cx="6551713" cy="231403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lvl="0"/>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addToClosureTable</a:t>
            </a:r>
            <a:r>
              <a:rPr lang="en-GB" sz="1200" dirty="0">
                <a:solidFill>
                  <a:srgbClr val="9CDCFE"/>
                </a:solidFill>
                <a:latin typeface="Consolas" panose="020B0609020204030204" pitchFamily="49" charset="0"/>
              </a:rPr>
              <a:t> (</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_,_</a:t>
            </a:r>
            <a:r>
              <a:rPr lang="en-GB" sz="1200" dirty="0">
                <a:solidFill>
                  <a:srgbClr val="569CD6"/>
                </a:solidFill>
                <a:latin typeface="Consolas" panose="020B0609020204030204" pitchFamily="49" charset="0"/>
              </a:rPr>
              <a:t>&gt;</a:t>
            </a:r>
            <a:r>
              <a:rPr lang="en-GB" sz="1200" dirty="0">
                <a:solidFill>
                  <a:srgbClr val="9CDCFE"/>
                </a:solidFill>
                <a:latin typeface="Consolas" panose="020B0609020204030204" pitchFamily="49" charset="0"/>
              </a:rPr>
              <a:t>) </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HashIdentity.Structural</a:t>
            </a:r>
            <a:r>
              <a:rPr lang="en-GB" sz="1200" dirty="0">
                <a:solidFill>
                  <a:srgbClr val="D4D4D4"/>
                </a:solidFill>
                <a:latin typeface="Consolas" panose="020B0609020204030204" pitchFamily="49" charset="0"/>
              </a:rPr>
              <a:t>)</a:t>
            </a:r>
          </a:p>
          <a:p>
            <a:pPr lvl="0"/>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.Add(b)</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closureTableCount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_,_</a:t>
            </a:r>
            <a:r>
              <a:rPr lang="en-GB" sz="1200" dirty="0">
                <a:solidFill>
                  <a:srgbClr val="569CD6"/>
                </a:solidFill>
                <a:latin typeface="Consolas" panose="020B0609020204030204" pitchFamily="49" charset="0"/>
              </a:rPr>
              <a:t>&gt;</a:t>
            </a:r>
            <a:r>
              <a:rPr lang="en-GB" sz="1200" dirty="0">
                <a:solidFill>
                  <a:srgbClr val="9CDCFE"/>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t.Count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closureTableContains</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&lt;_</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a:t>
            </a:r>
            <a:r>
              <a:rPr lang="en-GB" sz="1200" dirty="0">
                <a:solidFill>
                  <a:srgbClr val="569CD6"/>
                </a:solidFill>
                <a:latin typeface="Consolas" panose="020B0609020204030204" pitchFamily="49" charset="0"/>
              </a:rPr>
              <a:t>&gt;&gt;</a:t>
            </a:r>
            <a:r>
              <a:rPr lang="en-GB" sz="1200" dirty="0">
                <a:solidFill>
                  <a:srgbClr val="9CDCFE"/>
                </a:solidFill>
                <a:latin typeface="Consolas" panose="020B0609020204030204" pitchFamily="49" charset="0"/>
              </a:rPr>
              <a:t>) </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&amp;&amp;</a:t>
            </a:r>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.Contains(b)</a:t>
            </a:r>
          </a:p>
        </p:txBody>
      </p:sp>
      <p:sp>
        <p:nvSpPr>
          <p:cNvPr id="10" name="TextBox 9">
            <a:extLst>
              <a:ext uri="{FF2B5EF4-FFF2-40B4-BE49-F238E27FC236}">
                <a16:creationId xmlns:a16="http://schemas.microsoft.com/office/drawing/2014/main" id="{6A630BD7-D422-445D-9577-EB2576DE011F}"/>
              </a:ext>
            </a:extLst>
          </p:cNvPr>
          <p:cNvSpPr txBox="1"/>
          <p:nvPr/>
        </p:nvSpPr>
        <p:spPr>
          <a:xfrm>
            <a:off x="4819117" y="1133860"/>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1" name="TextBox 10">
            <a:extLst>
              <a:ext uri="{FF2B5EF4-FFF2-40B4-BE49-F238E27FC236}">
                <a16:creationId xmlns:a16="http://schemas.microsoft.com/office/drawing/2014/main" id="{5DDF63A5-DCCA-4727-91FD-8166DDC91790}"/>
              </a:ext>
            </a:extLst>
          </p:cNvPr>
          <p:cNvSpPr txBox="1"/>
          <p:nvPr/>
        </p:nvSpPr>
        <p:spPr>
          <a:xfrm>
            <a:off x="4717849" y="364870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3" name="Rectangle: Folded Corner 12">
            <a:extLst>
              <a:ext uri="{FF2B5EF4-FFF2-40B4-BE49-F238E27FC236}">
                <a16:creationId xmlns:a16="http://schemas.microsoft.com/office/drawing/2014/main" id="{D681A1A2-A0F7-421E-B5B9-4F6A5405A243}"/>
              </a:ext>
            </a:extLst>
          </p:cNvPr>
          <p:cNvSpPr/>
          <p:nvPr/>
        </p:nvSpPr>
        <p:spPr bwMode="auto">
          <a:xfrm>
            <a:off x="5233350" y="3531681"/>
            <a:ext cx="6551713" cy="3195573"/>
          </a:xfrm>
          <a:prstGeom prst="foldedCorner">
            <a:avLst>
              <a:gd name="adj" fmla="val 8199"/>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lvl="0"/>
            <a:r>
              <a:rPr lang="en-GB" sz="1200" dirty="0">
                <a:solidFill>
                  <a:srgbClr val="608B4E"/>
                </a:solidFill>
                <a:latin typeface="Consolas" panose="020B0609020204030204" pitchFamily="49" charset="0"/>
              </a:rPr>
              <a:t>/// The results of computing the LALR(1) closure of an LR(0) kernel</a:t>
            </a:r>
            <a:endParaRPr lang="en-GB" sz="1200" dirty="0">
              <a:solidFill>
                <a:srgbClr val="D4D4D4"/>
              </a:solidFill>
              <a:latin typeface="Consolas" panose="020B0609020204030204" pitchFamily="49" charset="0"/>
            </a:endParaRPr>
          </a:p>
          <a:p>
            <a:pPr lvl="0"/>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a:solidFill>
                  <a:srgbClr val="4EC9B0"/>
                </a:solidFill>
                <a:latin typeface="Consolas" panose="020B0609020204030204" pitchFamily="49" charset="0"/>
              </a:rPr>
              <a:t>Closure1Table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new</a:t>
            </a:r>
            <a:r>
              <a:rPr lang="en-GB" sz="1200" dirty="0">
                <a:solidFill>
                  <a:srgbClr val="D4D4D4"/>
                </a:solidFill>
                <a:latin typeface="Consolas" panose="020B0609020204030204" pitchFamily="49" charset="0"/>
              </a:rPr>
              <a:t> 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Item0,HashSet</a:t>
            </a:r>
            <a:r>
              <a:rPr lang="en-GB" sz="1200" dirty="0">
                <a:solidFill>
                  <a:srgbClr val="569CD6"/>
                </a:solidFill>
                <a:latin typeface="Consolas" panose="020B0609020204030204" pitchFamily="49" charset="0"/>
              </a:rPr>
              <a:t>&lt;</a:t>
            </a:r>
            <a:r>
              <a:rPr lang="en-GB" sz="1200" dirty="0" err="1">
                <a:solidFill>
                  <a:srgbClr val="D4D4D4"/>
                </a:solidFill>
                <a:latin typeface="Consolas" panose="020B0609020204030204" pitchFamily="49" charset="0"/>
              </a:rPr>
              <a:t>TerminalIndex</a:t>
            </a:r>
            <a:r>
              <a:rPr lang="en-GB" sz="1200" dirty="0">
                <a:solidFill>
                  <a:srgbClr val="569CD6"/>
                </a:solidFill>
                <a:latin typeface="Consolas" panose="020B0609020204030204" pitchFamily="49" charset="0"/>
              </a:rPr>
              <a:t>&gt;&gt;()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__.Add</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HashIdentity.Structural</a:t>
            </a:r>
            <a:r>
              <a:rPr lang="en-GB" sz="1200" dirty="0">
                <a:solidFill>
                  <a:srgbClr val="D4D4D4"/>
                </a:solidFill>
                <a:latin typeface="Consolas" panose="020B0609020204030204" pitchFamily="49" charset="0"/>
              </a:rPr>
              <a:t>)</a:t>
            </a:r>
          </a:p>
          <a:p>
            <a:pPr lvl="0"/>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.Add(b)</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__.Count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t.Count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__.Contains</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&amp;&amp;</a:t>
            </a:r>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.Contains(b)</a:t>
            </a:r>
          </a:p>
        </p:txBody>
      </p:sp>
      <p:sp>
        <p:nvSpPr>
          <p:cNvPr id="14" name="Rectangular Callout 3">
            <a:extLst>
              <a:ext uri="{FF2B5EF4-FFF2-40B4-BE49-F238E27FC236}">
                <a16:creationId xmlns:a16="http://schemas.microsoft.com/office/drawing/2014/main" id="{556C7B88-A71B-4033-A3A6-6C6962144E54}"/>
              </a:ext>
            </a:extLst>
          </p:cNvPr>
          <p:cNvSpPr/>
          <p:nvPr/>
        </p:nvSpPr>
        <p:spPr>
          <a:xfrm>
            <a:off x="6013211" y="165515"/>
            <a:ext cx="4991990" cy="707886"/>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latin typeface="Segoe UI Light" panose="020B0502040204020203" pitchFamily="34" charset="0"/>
                <a:cs typeface="Segoe UI Light" panose="020B0502040204020203" pitchFamily="34" charset="0"/>
              </a:rPr>
              <a:t>F# gives you a lightweight mechanism for encapsulation – use it</a:t>
            </a:r>
          </a:p>
        </p:txBody>
      </p:sp>
    </p:spTree>
    <p:extLst>
      <p:ext uri="{BB962C8B-B14F-4D97-AF65-F5344CB8AC3E}">
        <p14:creationId xmlns:p14="http://schemas.microsoft.com/office/powerpoint/2010/main" val="584339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P spid="11" grpId="0"/>
      <p:bldP spid="13" grpId="0" animBg="1"/>
      <p:bldP spid="1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“ref” is often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515425"/>
            <a:ext cx="4991990" cy="1015663"/>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nearly always avoid using “ref” and just use “let mutable” in an expression or type</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“let mutable x = y” is nearly always better than “let x = ref y”</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Localizes the mutation to a larger expression, type or class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We are planning to deprecate “!” and “:=“ to a </a:t>
            </a:r>
            <a:r>
              <a:rPr lang="en-GB" sz="2400" spc="0" dirty="0" err="1">
                <a:latin typeface="Segoe UI Light" panose="020B0502040204020203" pitchFamily="34" charset="0"/>
                <a:cs typeface="Segoe UI Light" panose="020B0502040204020203" pitchFamily="34" charset="0"/>
              </a:rPr>
              <a:t>compat</a:t>
            </a:r>
            <a:r>
              <a:rPr lang="en-GB" sz="2400" spc="0" dirty="0">
                <a:latin typeface="Segoe UI Light" panose="020B0502040204020203" pitchFamily="34" charset="0"/>
                <a:cs typeface="Segoe UI Light" panose="020B0502040204020203" pitchFamily="34" charset="0"/>
              </a:rPr>
              <a:t> module in F# 4.5 or 5.0</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05205" y="1658133"/>
            <a:ext cx="6672371" cy="363634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ref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ProcessWorkList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startKernels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not ((</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).Contains(kernel)) </a:t>
            </a:r>
            <a:r>
              <a:rPr lang="en-GB" sz="1600" dirty="0">
                <a:solidFill>
                  <a:srgbClr val="569CD6"/>
                </a:solidFill>
                <a:latin typeface="Consolas" panose="020B0609020204030204" pitchFamily="49" charset="0"/>
              </a:rPr>
              <a:t>then</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).Add(kernel)</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Seq.toList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endParaRPr lang="en-GB" sz="1600"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EA9BE90-6862-4FBE-AE90-65B52A354B7C}"/>
              </a:ext>
            </a:extLst>
          </p:cNvPr>
          <p:cNvSpPr txBox="1"/>
          <p:nvPr/>
        </p:nvSpPr>
        <p:spPr>
          <a:xfrm>
            <a:off x="4927627" y="1658133"/>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4" name="Rectangle: Folded Corner 13">
            <a:extLst>
              <a:ext uri="{FF2B5EF4-FFF2-40B4-BE49-F238E27FC236}">
                <a16:creationId xmlns:a16="http://schemas.microsoft.com/office/drawing/2014/main" id="{E2F07B63-29BD-4F1E-AF10-8CA5320EF8D3}"/>
              </a:ext>
            </a:extLst>
          </p:cNvPr>
          <p:cNvSpPr/>
          <p:nvPr/>
        </p:nvSpPr>
        <p:spPr bwMode="auto">
          <a:xfrm>
            <a:off x="5205205" y="1658133"/>
            <a:ext cx="6672372" cy="363634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mutable </a:t>
            </a:r>
            <a:r>
              <a:rPr lang="en-GB" sz="1600" dirty="0" err="1">
                <a:solidFill>
                  <a:srgbClr val="9CDCFE"/>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ProcessWorkList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startKernels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not (</a:t>
            </a:r>
            <a:r>
              <a:rPr lang="en-GB" sz="1600" dirty="0" err="1">
                <a:solidFill>
                  <a:srgbClr val="D4D4D4"/>
                </a:solidFill>
                <a:latin typeface="Consolas" panose="020B0609020204030204" pitchFamily="49" charset="0"/>
              </a:rPr>
              <a:t>acc.Contains</a:t>
            </a:r>
            <a:r>
              <a:rPr lang="en-GB" sz="1600" dirty="0">
                <a:solidFill>
                  <a:srgbClr val="D4D4D4"/>
                </a:solidFill>
                <a:latin typeface="Consolas" panose="020B0609020204030204" pitchFamily="49" charset="0"/>
              </a:rPr>
              <a:t>(kernel)) </a:t>
            </a:r>
            <a:r>
              <a:rPr lang="en-GB" sz="1600" dirty="0">
                <a:solidFill>
                  <a:srgbClr val="569CD6"/>
                </a:solidFill>
                <a:latin typeface="Consolas" panose="020B0609020204030204" pitchFamily="49" charset="0"/>
              </a:rPr>
              <a:t>then</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acc.Add</a:t>
            </a:r>
            <a:r>
              <a:rPr lang="en-GB" sz="1600" dirty="0">
                <a:solidFill>
                  <a:srgbClr val="D4D4D4"/>
                </a:solidFill>
                <a:latin typeface="Consolas" panose="020B0609020204030204" pitchFamily="49" charset="0"/>
              </a:rPr>
              <a:t>(kernel)</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Seq.toList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endParaRPr lang="en-GB" sz="16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C2669259-E04F-4A98-9B39-E8988B465E08}"/>
              </a:ext>
            </a:extLst>
          </p:cNvPr>
          <p:cNvSpPr txBox="1"/>
          <p:nvPr/>
        </p:nvSpPr>
        <p:spPr>
          <a:xfrm>
            <a:off x="4784183" y="2805716"/>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966947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P spid="3" grpId="0"/>
      <p:bldP spid="3" grpId="1"/>
      <p:bldP spid="14" grpId="0" animBg="1"/>
      <p:bldP spid="11" grpId="0"/>
      <p:bldP spid="11"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null</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4985980"/>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F# heavily biased against it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F#-defined types do not have null as a normal value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algn="l"/>
            <a:r>
              <a:rPr lang="en-GB" sz="2400" spc="0" dirty="0">
                <a:latin typeface="Segoe UI Light" panose="020B0502040204020203" pitchFamily="34" charset="0"/>
                <a:cs typeface="Segoe UI Light" panose="020B0502040204020203" pitchFamily="34" charset="0"/>
              </a:rPr>
              <a:t>However I have used it for</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Compact memory representations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Manual implementations of mutating fixups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Avoiding one indirection for an option type</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05205" y="501362"/>
            <a:ext cx="5487509" cy="319557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DCDCAA"/>
                </a:solidFill>
                <a:latin typeface="Consolas" panose="020B0609020204030204" pitchFamily="49" charset="0"/>
              </a:rPr>
              <a:t>[&lt;Struct&gt;]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EntityRefState</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Resolved </a:t>
            </a:r>
            <a:r>
              <a:rPr lang="en-GB" sz="1200" dirty="0">
                <a:solidFill>
                  <a:srgbClr val="569CD6"/>
                </a:solidFill>
                <a:latin typeface="Consolas" panose="020B0609020204030204" pitchFamily="49" charset="0"/>
              </a:rPr>
              <a:t>of</a:t>
            </a:r>
            <a:r>
              <a:rPr lang="en-GB" sz="1200" dirty="0">
                <a:solidFill>
                  <a:srgbClr val="D4D4D4"/>
                </a:solidFill>
                <a:latin typeface="Consolas" panose="020B0609020204030204" pitchFamily="49" charset="0"/>
              </a:rPr>
              <a:t> Entity</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Unresolved </a:t>
            </a:r>
            <a:r>
              <a:rPr lang="en-GB" sz="1200" dirty="0">
                <a:solidFill>
                  <a:srgbClr val="569CD6"/>
                </a:solidFill>
                <a:latin typeface="Consolas" panose="020B0609020204030204" pitchFamily="49" charset="0"/>
              </a:rPr>
              <a:t>of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NonLocalEntityRef</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mutable</a:t>
            </a:r>
            <a:r>
              <a:rPr lang="en-GB" sz="1200" dirty="0">
                <a:solidFill>
                  <a:srgbClr val="D4D4D4"/>
                </a:solidFill>
                <a:latin typeface="Consolas" panose="020B0609020204030204" pitchFamily="49" charset="0"/>
              </a:rPr>
              <a:t> state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EntityRefState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Resolved x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Unresolved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Unresolved x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member</a:t>
            </a:r>
            <a:r>
              <a:rPr lang="en-GB" sz="1200" dirty="0">
                <a:solidFill>
                  <a:srgbClr val="D4D4D4"/>
                </a:solidFill>
                <a:latin typeface="Consolas" panose="020B0609020204030204" pitchFamily="49" charset="0"/>
              </a:rPr>
              <a:t> __.</a:t>
            </a:r>
            <a:r>
              <a:rPr lang="en-GB" sz="1200" dirty="0">
                <a:solidFill>
                  <a:srgbClr val="9CDCFE"/>
                </a:solidFill>
                <a:latin typeface="Consolas" panose="020B0609020204030204" pitchFamily="49" charset="0"/>
              </a:rPr>
              <a:t>Resolve()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br>
              <a:rPr lang="en-GB" sz="1200" dirty="0">
                <a:solidFill>
                  <a:srgbClr val="D4D4D4"/>
                </a:solidFill>
                <a:latin typeface="Consolas" panose="020B0609020204030204" pitchFamily="49" charset="0"/>
              </a:rPr>
            </a:br>
            <a:endParaRPr lang="en-GB" sz="1200" b="0" dirty="0">
              <a:solidFill>
                <a:srgbClr val="D4D4D4"/>
              </a:solidFill>
              <a:effectLst/>
              <a:latin typeface="Consolas" panose="020B0609020204030204" pitchFamily="49" charset="0"/>
            </a:endParaRPr>
          </a:p>
        </p:txBody>
      </p:sp>
      <p:sp>
        <p:nvSpPr>
          <p:cNvPr id="14" name="Rectangle: Folded Corner 13">
            <a:extLst>
              <a:ext uri="{FF2B5EF4-FFF2-40B4-BE49-F238E27FC236}">
                <a16:creationId xmlns:a16="http://schemas.microsoft.com/office/drawing/2014/main" id="{E2F07B63-29BD-4F1E-AF10-8CA5320EF8D3}"/>
              </a:ext>
            </a:extLst>
          </p:cNvPr>
          <p:cNvSpPr/>
          <p:nvPr/>
        </p:nvSpPr>
        <p:spPr bwMode="auto">
          <a:xfrm>
            <a:off x="5205205" y="4092559"/>
            <a:ext cx="6335486" cy="2643183"/>
          </a:xfrm>
          <a:prstGeom prst="foldedCorner">
            <a:avLst>
              <a:gd name="adj" fmla="val 131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608B4E"/>
                </a:solidFill>
                <a:latin typeface="Consolas" panose="020B0609020204030204" pitchFamily="49" charset="0"/>
              </a:rPr>
              <a:t>/// Filled in when a entity reference has been resolved</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mutable</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Entity</a:t>
            </a:r>
          </a:p>
          <a:p>
            <a:endParaRPr lang="en-GB" sz="1200" dirty="0">
              <a:solidFill>
                <a:srgbClr val="608B4E"/>
              </a:solidFill>
              <a:latin typeface="Consolas" panose="020B0609020204030204" pitchFamily="49" charset="0"/>
            </a:endParaRPr>
          </a:p>
          <a:p>
            <a:r>
              <a:rPr lang="en-GB" sz="1200" dirty="0">
                <a:solidFill>
                  <a:srgbClr val="608B4E"/>
                </a:solidFill>
                <a:latin typeface="Consolas" panose="020B0609020204030204" pitchFamily="49" charset="0"/>
              </a:rPr>
              <a:t>     /// Indicates a reference to something in another assembly</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NonLocalEntityRef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x</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err="1">
                <a:solidFill>
                  <a:srgbClr val="D4D4D4"/>
                </a:solidFill>
                <a:latin typeface="Consolas" panose="020B0609020204030204" pitchFamily="49" charset="0"/>
              </a:rPr>
              <a:t>Unchecked.defaultof</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Unresolved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err="1">
                <a:solidFill>
                  <a:srgbClr val="D4D4D4"/>
                </a:solidFill>
                <a:latin typeface="Consolas" panose="020B0609020204030204" pitchFamily="49" charset="0"/>
              </a:rPr>
              <a:t>Unchecked.defaultof</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x </a:t>
            </a:r>
            <a:r>
              <a:rPr lang="en-GB" sz="1200" dirty="0">
                <a:solidFill>
                  <a:srgbClr val="569CD6"/>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member</a:t>
            </a:r>
            <a:r>
              <a:rPr lang="en-GB" sz="1200" dirty="0">
                <a:solidFill>
                  <a:srgbClr val="D4D4D4"/>
                </a:solidFill>
                <a:latin typeface="Consolas" panose="020B0609020204030204" pitchFamily="49" charset="0"/>
              </a:rPr>
              <a:t> __.</a:t>
            </a:r>
            <a:r>
              <a:rPr lang="en-GB" sz="1200" dirty="0">
                <a:solidFill>
                  <a:srgbClr val="9CDCFE"/>
                </a:solidFill>
                <a:latin typeface="Consolas" panose="020B0609020204030204" pitchFamily="49" charset="0"/>
              </a:rPr>
              <a:t>Resolve()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p:txBody>
      </p:sp>
      <p:sp>
        <p:nvSpPr>
          <p:cNvPr id="16" name="Rectangular Callout 3">
            <a:extLst>
              <a:ext uri="{FF2B5EF4-FFF2-40B4-BE49-F238E27FC236}">
                <a16:creationId xmlns:a16="http://schemas.microsoft.com/office/drawing/2014/main" id="{388D3F30-A79F-4AF5-95C5-E415CDC16822}"/>
              </a:ext>
            </a:extLst>
          </p:cNvPr>
          <p:cNvSpPr/>
          <p:nvPr/>
        </p:nvSpPr>
        <p:spPr>
          <a:xfrm>
            <a:off x="7931036" y="269204"/>
            <a:ext cx="3007122" cy="400110"/>
          </a:xfrm>
          <a:prstGeom prst="wedgeRectCallout">
            <a:avLst>
              <a:gd name="adj1" fmla="val -60010"/>
              <a:gd name="adj2" fmla="val 14615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You can do this (F# 4.1)</a:t>
            </a:r>
          </a:p>
        </p:txBody>
      </p:sp>
      <p:sp>
        <p:nvSpPr>
          <p:cNvPr id="11" name="Rectangular Callout 3">
            <a:extLst>
              <a:ext uri="{FF2B5EF4-FFF2-40B4-BE49-F238E27FC236}">
                <a16:creationId xmlns:a16="http://schemas.microsoft.com/office/drawing/2014/main" id="{78263434-7E10-4E19-B021-4F715E906AC1}"/>
              </a:ext>
            </a:extLst>
          </p:cNvPr>
          <p:cNvSpPr/>
          <p:nvPr/>
        </p:nvSpPr>
        <p:spPr>
          <a:xfrm>
            <a:off x="6025414" y="3496880"/>
            <a:ext cx="5813660" cy="400110"/>
          </a:xfrm>
          <a:prstGeom prst="wedgeRectCallout">
            <a:avLst>
              <a:gd name="adj1" fmla="val -42290"/>
              <a:gd name="adj2" fmla="val 112471"/>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But you’ll see this sort of thing very occasionally</a:t>
            </a:r>
          </a:p>
        </p:txBody>
      </p:sp>
      <p:sp>
        <p:nvSpPr>
          <p:cNvPr id="13" name="TextBox 12">
            <a:extLst>
              <a:ext uri="{FF2B5EF4-FFF2-40B4-BE49-F238E27FC236}">
                <a16:creationId xmlns:a16="http://schemas.microsoft.com/office/drawing/2014/main" id="{81042F81-3315-4BE8-BF42-2D4E450363C3}"/>
              </a:ext>
            </a:extLst>
          </p:cNvPr>
          <p:cNvSpPr txBox="1"/>
          <p:nvPr/>
        </p:nvSpPr>
        <p:spPr>
          <a:xfrm>
            <a:off x="4831439" y="4159702"/>
            <a:ext cx="486383" cy="492443"/>
          </a:xfrm>
          <a:prstGeom prst="rect">
            <a:avLst/>
          </a:prstGeom>
          <a:noFill/>
        </p:spPr>
        <p:txBody>
          <a:bodyPr wrap="square" lIns="0" tIns="0" rIns="0" bIns="0" rtlCol="0">
            <a:spAutoFit/>
          </a:bodyPr>
          <a:lstStyle/>
          <a:p>
            <a:r>
              <a:rPr lang="en-GB" sz="3200" dirty="0">
                <a:solidFill>
                  <a:schemeClr val="accent6">
                    <a:lumMod val="75000"/>
                  </a:schemeClr>
                </a:solidFill>
                <a:latin typeface="Segoe Light" pitchFamily="34" charset="0"/>
                <a:sym typeface="Wingdings" panose="05000000000000000000" pitchFamily="2" charset="2"/>
              </a:rPr>
              <a:t></a:t>
            </a:r>
            <a:endParaRPr lang="en-GB" sz="3200" dirty="0">
              <a:solidFill>
                <a:schemeClr val="accent6">
                  <a:lumMod val="75000"/>
                </a:schemeClr>
              </a:solidFill>
              <a:latin typeface="Segoe Light" pitchFamily="34" charset="0"/>
            </a:endParaRPr>
          </a:p>
        </p:txBody>
      </p:sp>
      <p:sp>
        <p:nvSpPr>
          <p:cNvPr id="17" name="TextBox 16">
            <a:extLst>
              <a:ext uri="{FF2B5EF4-FFF2-40B4-BE49-F238E27FC236}">
                <a16:creationId xmlns:a16="http://schemas.microsoft.com/office/drawing/2014/main" id="{73E28E49-A261-49AC-83FA-A8B62FA95122}"/>
              </a:ext>
            </a:extLst>
          </p:cNvPr>
          <p:cNvSpPr txBox="1"/>
          <p:nvPr/>
        </p:nvSpPr>
        <p:spPr>
          <a:xfrm>
            <a:off x="4735939" y="67460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32791704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1" grpId="0" animBg="1"/>
      <p:bldP spid="13"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4431983"/>
          </a:xfrm>
        </p:spPr>
        <p:txBody>
          <a:bodyPr/>
          <a:lstStyle/>
          <a:p>
            <a:pPr algn="l"/>
            <a:r>
              <a:rPr lang="en-GB" sz="4800" dirty="0">
                <a:latin typeface="Segoe UI Light" panose="020B0502040204020203" pitchFamily="34" charset="0"/>
              </a:rPr>
              <a:t>F# 4.0</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True shift to cross-platform open engineering</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Long laundry list of language items</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Normalized core library</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Type providers more powerful</a:t>
            </a:r>
            <a:br>
              <a:rPr lang="en-GB" sz="3200" dirty="0">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Better debugging, tooling, performance</a:t>
            </a:r>
            <a:br>
              <a:rPr lang="en-GB" sz="28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~20% compiler perf improvement</a:t>
            </a: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5377655A-33BF-4555-BF8E-CB8D70F89BDF}"/>
              </a:ext>
            </a:extLst>
          </p:cNvPr>
          <p:cNvSpPr/>
          <p:nvPr/>
        </p:nvSpPr>
        <p:spPr>
          <a:xfrm>
            <a:off x="1706760" y="6139980"/>
            <a:ext cx="8700655" cy="369332"/>
          </a:xfrm>
          <a:prstGeom prst="rect">
            <a:avLst/>
          </a:prstGeom>
        </p:spPr>
        <p:txBody>
          <a:bodyPr wrap="square">
            <a:spAutoFit/>
          </a:bodyPr>
          <a:lstStyle/>
          <a:p>
            <a:r>
              <a:rPr lang="en-GB" dirty="0">
                <a:hlinkClick r:id="rId2"/>
              </a:rPr>
              <a:t>https://github.com/fsharp/fslang-design/tree/master/FSharp-4.0</a:t>
            </a:r>
            <a:r>
              <a:rPr lang="en-GB" dirty="0"/>
              <a:t> </a:t>
            </a:r>
          </a:p>
        </p:txBody>
      </p:sp>
    </p:spTree>
    <p:extLst>
      <p:ext uri="{BB962C8B-B14F-4D97-AF65-F5344CB8AC3E}">
        <p14:creationId xmlns:p14="http://schemas.microsoft.com/office/powerpoint/2010/main" val="3737051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5152180"/>
          </a:xfrm>
        </p:spPr>
        <p:txBody>
          <a:bodyPr/>
          <a:lstStyle/>
          <a:p>
            <a:pPr algn="l"/>
            <a:r>
              <a:rPr lang="en-GB" sz="4800" dirty="0">
                <a:latin typeface="Segoe UI Light" panose="020B0502040204020203" pitchFamily="34" charset="0"/>
              </a:rPr>
              <a:t>F# 4.1</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Optional large scope cycles more on this later)</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Result&lt;</a:t>
            </a:r>
            <a:r>
              <a:rPr lang="en-GB" sz="3200" dirty="0" err="1">
                <a:latin typeface="Segoe UI Light" panose="020B0502040204020203" pitchFamily="34" charset="0"/>
              </a:rPr>
              <a:t>T,Error</a:t>
            </a:r>
            <a:r>
              <a:rPr lang="en-GB" sz="3200" dirty="0">
                <a:latin typeface="Segoe UI Light" panose="020B0502040204020203" pitchFamily="34" charset="0"/>
              </a:rPr>
              <a:t>&gt; in standard library</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tuples</a:t>
            </a:r>
            <a:br>
              <a:rPr lang="en-GB" sz="3200" dirty="0">
                <a:gradFill flip="none" rotWithShape="1">
                  <a:gsLst>
                    <a:gs pos="0">
                      <a:prstClr val="black"/>
                    </a:gs>
                    <a:gs pos="86000">
                      <a:prstClr val="black"/>
                    </a:gs>
                  </a:gsLst>
                  <a:lin ang="5400000" scaled="0"/>
                  <a:tileRect/>
                </a:gradFill>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records</a:t>
            </a:r>
            <a:br>
              <a:rPr lang="en-GB" sz="40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unions</a:t>
            </a:r>
            <a:br>
              <a:rPr lang="en-GB" sz="4000" dirty="0">
                <a:gradFill flip="none" rotWithShape="1">
                  <a:gsLst>
                    <a:gs pos="0">
                      <a:prstClr val="black"/>
                    </a:gs>
                    <a:gs pos="86000">
                      <a:prstClr val="black"/>
                    </a:gs>
                  </a:gsLst>
                  <a:lin ang="5400000" scaled="0"/>
                  <a:tileRect/>
                </a:gradFill>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More bits and pieces</a:t>
            </a:r>
            <a:br>
              <a:rPr lang="en-GB" sz="2800" dirty="0">
                <a:latin typeface="Segoe UI Light" panose="020B0502040204020203" pitchFamily="34" charset="0"/>
              </a:rPr>
            </a:b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1357744" y="5738198"/>
            <a:ext cx="8700655" cy="369332"/>
          </a:xfrm>
          <a:prstGeom prst="rect">
            <a:avLst/>
          </a:prstGeom>
        </p:spPr>
        <p:txBody>
          <a:bodyPr wrap="square">
            <a:spAutoFit/>
          </a:bodyPr>
          <a:lstStyle/>
          <a:p>
            <a:r>
              <a:rPr lang="en-GB" dirty="0">
                <a:hlinkClick r:id="rId2"/>
              </a:rPr>
              <a:t>https://github.com/fsharp/fslang-design/tree/master/FSharp-4.1</a:t>
            </a:r>
            <a:r>
              <a:rPr lang="en-GB" dirty="0"/>
              <a:t> </a:t>
            </a:r>
          </a:p>
        </p:txBody>
      </p:sp>
    </p:spTree>
    <p:extLst>
      <p:ext uri="{BB962C8B-B14F-4D97-AF65-F5344CB8AC3E}">
        <p14:creationId xmlns:p14="http://schemas.microsoft.com/office/powerpoint/2010/main" val="3319216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30392</TotalTime>
  <Words>4313</Words>
  <Application>Microsoft Office PowerPoint</Application>
  <PresentationFormat>Widescreen</PresentationFormat>
  <Paragraphs>653</Paragraphs>
  <Slides>77</Slides>
  <Notes>1</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77</vt:i4>
      </vt:variant>
    </vt:vector>
  </HeadingPairs>
  <TitlesOfParts>
    <vt:vector size="93" baseType="lpstr">
      <vt:lpstr>Wingdings</vt:lpstr>
      <vt:lpstr>Arial</vt:lpstr>
      <vt:lpstr>Lucida Console</vt:lpstr>
      <vt:lpstr>Tw Cen MT</vt:lpstr>
      <vt:lpstr>Consolas</vt:lpstr>
      <vt:lpstr>Segoe Light</vt:lpstr>
      <vt:lpstr>Segoe UI Light</vt:lpstr>
      <vt:lpstr>Segoe UI</vt:lpstr>
      <vt:lpstr>Open Sans</vt:lpstr>
      <vt:lpstr>Calibri</vt:lpstr>
      <vt:lpstr>inherit</vt:lpstr>
      <vt:lpstr>FSharp-teched-europe-2010-v2</vt:lpstr>
      <vt:lpstr>White with Consolas font for code slides</vt:lpstr>
      <vt:lpstr>Metro Template-Template Blue</vt:lpstr>
      <vt:lpstr>New corp-style Presentation</vt:lpstr>
      <vt:lpstr>1_New corp-style Presentation</vt:lpstr>
      <vt:lpstr>PowerPoint Presentation</vt:lpstr>
      <vt:lpstr>A stroll through some of the F# code I love…  …and some that I love a little less :)  …and how this relates to the language features </vt:lpstr>
      <vt:lpstr>Aside  The Early History of F# - HOPL IV submission (2020)  Draft now available!  fsharp.org/history</vt:lpstr>
      <vt:lpstr>WARNING: Opinion!</vt:lpstr>
      <vt:lpstr>PowerPoint Presentation</vt:lpstr>
      <vt:lpstr>PowerPoint Presentation</vt:lpstr>
      <vt:lpstr>TL;DR – Where we are now</vt:lpstr>
      <vt:lpstr>F# 4.0  ✔ True shift to cross-platform open engineering ✔ Long laundry list of language items ✔ Normalized core library ✔ Type providers more powerful  ✔ Better debugging, tooling, performance ✔ ~20% compiler perf improvement</vt:lpstr>
      <vt:lpstr>F# 4.1  ✔ Optional large scope cycles more on this later) ✔ Result&lt;T,Error&gt; in standard library ✔ Unboxed (struct) tuples ✔ Unboxed (struct) records ✔ Unboxed (struct) unions  ✔ More bits and pieces </vt:lpstr>
      <vt:lpstr>F# 4.5  ✔ Span&lt;T&gt; high perf type-safe non-allocating code ✔ Improved async debugging  ✔ More bits and pieces </vt:lpstr>
      <vt:lpstr>F# 4.6  ✔ Anonymous records  ✔ More bits and pieces </vt:lpstr>
      <vt:lpstr>F# 4.7  ✔ Implicit yields  ✔ /langversion  ✔ indentation relaxations</vt:lpstr>
      <vt:lpstr>F# and .NET Core (Linux, OSX, Windows)  dotnet new -lang F#  dotnet build  docs.microsoft.com/dotnet/core/   </vt:lpstr>
      <vt:lpstr>A functional-first approach makes a huge difference in practice  fsharp.org/testimonials </vt:lpstr>
      <vt:lpstr>An analysis (Simon Cousins, Energy Sector)</vt:lpstr>
      <vt:lpstr>PowerPoint Presentation</vt:lpstr>
      <vt:lpstr>PowerPoint Presentation</vt:lpstr>
      <vt:lpstr>Simon Cousins, Energy Sector</vt:lpstr>
      <vt:lpstr>A $3B Unicorn, Built on F#</vt:lpstr>
      <vt:lpstr> The Community at the Centre of the Technology  fsharp.org   </vt:lpstr>
      <vt:lpstr>  The Community at the Centre of Design &amp; Implementation   Suggestions:  fsharp/fslang-design Designs   fsharp/fslang-suggestions  Implementation   dotnet/fsharp  </vt:lpstr>
      <vt:lpstr>  The Community at the Centre of Tooling  </vt:lpstr>
      <vt:lpstr>OK, I’m the language designer. I could tell you about the features.  But what code do I like and not like?</vt:lpstr>
      <vt:lpstr>Reminder:  The F# Advent Calendar (started by F# users in Japan!)  English 2017,  2016, 2015  Japanese 2016, 2015, 2014, 2013, 2012, 2011, 2010</vt:lpstr>
      <vt:lpstr>Reminder:  The F# Advent Calendar (started by F# users in Japan!)  English 2017,  2016, 2015  Japanese 2016, 2015, 2014, 2013, 2012, 2011, 2010</vt:lpstr>
      <vt:lpstr>Foundations of the F# Design (~2007)  </vt:lpstr>
      <vt:lpstr>From that, it’s fair to say that I love these :)  Code that is succinct Code that is expressive Code that interoperates Code that is performant Code that is accurate Code that is well-tooled</vt:lpstr>
      <vt:lpstr>Code I love!  </vt:lpstr>
      <vt:lpstr>Code I love! - pipelines</vt:lpstr>
      <vt:lpstr>Code I love! - pipelines</vt:lpstr>
      <vt:lpstr>Code I love! - pipelines - domain modelling </vt:lpstr>
      <vt:lpstr>Code I love! - pipelines - domain modelling </vt:lpstr>
      <vt:lpstr>Code I love! - pipelines - domain modelling </vt:lpstr>
      <vt:lpstr>Code we love :) - pipelines - domain modelling </vt:lpstr>
      <vt:lpstr>Code we love :) - pipelines - domain modelling </vt:lpstr>
      <vt:lpstr>Code we love :) - pipelines - domain modelling - domain semantics</vt:lpstr>
      <vt:lpstr>Code I love :) - data scripting  </vt:lpstr>
      <vt:lpstr>Code I love :) - model-view-update mobile UIs - view functions! </vt:lpstr>
      <vt:lpstr>Code I love :) - model-view-update web UIs - view functions! </vt:lpstr>
      <vt:lpstr>Code I love :) - reactive, functional UIs - view functions!</vt:lpstr>
      <vt:lpstr>PowerPoint Presentation</vt:lpstr>
      <vt:lpstr>Code we love :) - composition </vt:lpstr>
      <vt:lpstr>PowerPoint Presentation</vt:lpstr>
      <vt:lpstr>But….  …not all Functional Code is Good Code…</vt:lpstr>
      <vt:lpstr>curry, uncurry</vt:lpstr>
      <vt:lpstr>&lt;|</vt:lpstr>
      <vt:lpstr>&lt;||, &lt;|||</vt:lpstr>
      <vt:lpstr>Point-free is not a virtue</vt:lpstr>
      <vt:lpstr>Fold considered harmful</vt:lpstr>
      <vt:lpstr>Records can be bad</vt:lpstr>
      <vt:lpstr>Objects Good, Objects Bad</vt:lpstr>
      <vt:lpstr>F# - Objects + Functional</vt:lpstr>
      <vt:lpstr>Objects</vt:lpstr>
      <vt:lpstr>Code I love:   Functional computation of encapsulated tables and summaries</vt:lpstr>
      <vt:lpstr>Deconstructing Object Programming</vt:lpstr>
      <vt:lpstr>The 20+ features of OO</vt:lpstr>
      <vt:lpstr>Some make F# a better API language  Some make F# a better implementation language  Some are part of an interop standard  Some are not needed</vt:lpstr>
      <vt:lpstr>Where do we stand?</vt:lpstr>
      <vt:lpstr>The 20+ features of OO</vt:lpstr>
      <vt:lpstr>Object Programming v. Object-Oriented Programming</vt:lpstr>
      <vt:lpstr>Object Programming focuses on …  succinct coding, notational convenience  API ergonomics  good naming  practical encapsulation   sensible, small, composable abstractions  expression-oriented  making simple things out of (potentially complex) foundations</vt:lpstr>
      <vt:lpstr>In the extreme Object-Oriented Programming can be…  objects as a single paradigm  hierarchical classification (Animal, Cat, Dog, AbstractJellyBeanFactoryDelegator)  large abstractions with many holes and failure points  declarations not expressions  composition through… more hierarchies </vt:lpstr>
      <vt:lpstr>The F# approach is to embrace object programming, make it fit with the expression-oriented typed functional paradigm  but not embrace full “object-orientation” (unless you happen to be in a project using that technique) </vt:lpstr>
      <vt:lpstr>Code I love: type providers</vt:lpstr>
      <vt:lpstr>http://fsharp.github.io/FSharp.Data/images/json.gif   http://fsharp.github.io/FSharp.Data/images/csv.gif</vt:lpstr>
      <vt:lpstr>Code I love: computation expressions</vt:lpstr>
      <vt:lpstr>seq { … }, [ … ], [| … |]</vt:lpstr>
      <vt:lpstr>async { … }</vt:lpstr>
      <vt:lpstr>asyncSeq { … }</vt:lpstr>
      <vt:lpstr>I love…</vt:lpstr>
      <vt:lpstr>In Closing</vt:lpstr>
      <vt:lpstr>PowerPoint Presentation</vt:lpstr>
      <vt:lpstr>Thanks! Questions?</vt:lpstr>
      <vt:lpstr>Mutation Good, Mutation Bad</vt:lpstr>
      <vt:lpstr>Good mutation</vt:lpstr>
      <vt:lpstr>“ref” is often bad</vt:lpstr>
      <vt:lpstr>null</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603</cp:revision>
  <cp:lastPrinted>2010-05-11T05:02:34Z</cp:lastPrinted>
  <dcterms:created xsi:type="dcterms:W3CDTF">2010-11-09T11:20:14Z</dcterms:created>
  <dcterms:modified xsi:type="dcterms:W3CDTF">2019-10-17T22:46:35Z</dcterms:modified>
  <cp:category>TechEd Europe 2010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dsyme@microsoft.com</vt:lpwstr>
  </property>
  <property fmtid="{D5CDD505-2E9C-101B-9397-08002B2CF9AE}" pid="5" name="MSIP_Label_f42aa342-8706-4288-bd11-ebb85995028c_SetDate">
    <vt:lpwstr>2019-02-20T20:14:02.2784112Z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755998b5-d8a5-4a9e-a574-44dc9f959045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